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  <p:sldMasterId id="2147483666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8" r:id="rId4"/>
    <p:sldId id="277" r:id="rId5"/>
    <p:sldId id="279" r:id="rId6"/>
    <p:sldId id="268" r:id="rId7"/>
    <p:sldId id="591" r:id="rId8"/>
    <p:sldId id="298" r:id="rId9"/>
    <p:sldId id="280" r:id="rId10"/>
    <p:sldId id="291" r:id="rId11"/>
    <p:sldId id="282" r:id="rId12"/>
    <p:sldId id="288" r:id="rId13"/>
    <p:sldId id="401" r:id="rId14"/>
    <p:sldId id="402" r:id="rId15"/>
    <p:sldId id="351" r:id="rId16"/>
    <p:sldId id="292" r:id="rId17"/>
    <p:sldId id="597" r:id="rId18"/>
    <p:sldId id="293" r:id="rId19"/>
    <p:sldId id="589" r:id="rId20"/>
    <p:sldId id="594" r:id="rId21"/>
    <p:sldId id="273" r:id="rId22"/>
    <p:sldId id="600" r:id="rId23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opher Keith" initials="" lastIdx="1" clrIdx="0"/>
  <p:cmAuthor id="1" name="Christopher Eder" initials="" lastIdx="2" clrIdx="1"/>
  <p:cmAuthor id="2" name="Lindy Johnson" initials="" lastIdx="4" clrIdx="2"/>
  <p:cmAuthor id="3" name="Turner, Toni E" initials="TTE" lastIdx="4" clrIdx="3">
    <p:extLst>
      <p:ext uri="{19B8F6BF-5375-455C-9EA6-DF929625EA0E}">
        <p15:presenceInfo xmlns:p15="http://schemas.microsoft.com/office/powerpoint/2012/main" userId="S-1-5-21-2111342016-1906211764-3376078148-12678" providerId="AD"/>
      </p:ext>
    </p:extLst>
  </p:cmAuthor>
  <p:cmAuthor id="4" name="Mills, Alexis K" initials="MAK" lastIdx="1" clrIdx="4">
    <p:extLst>
      <p:ext uri="{19B8F6BF-5375-455C-9EA6-DF929625EA0E}">
        <p15:presenceInfo xmlns:p15="http://schemas.microsoft.com/office/powerpoint/2012/main" userId="S-1-5-21-2111342016-1906211764-3376078148-1174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E045F0-904F-4FFF-B975-96186F96E71C}">
  <a:tblStyle styleId="{3DE045F0-904F-4FFF-B975-96186F96E7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74" autoAdjust="0"/>
  </p:normalViewPr>
  <p:slideViewPr>
    <p:cSldViewPr snapToGrid="0">
      <p:cViewPr varScale="1">
        <p:scale>
          <a:sx n="71" d="100"/>
          <a:sy n="71" d="100"/>
        </p:scale>
        <p:origin x="45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3A052-9CFA-45C6-8659-B235E3112119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37948-0EF7-411D-B4DD-C353CF3C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61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0761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467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746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8C1487-D599-4B0E-A600-5A2BE6AE28D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88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8C1487-D599-4B0E-A600-5A2BE6AE28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84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8C1487-D599-4B0E-A600-5A2BE6AE28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49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8C1487-D599-4B0E-A600-5A2BE6AE28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4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190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8C1487-D599-4B0E-A600-5A2BE6AE28D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11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73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49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2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079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659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89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46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317062" indent="-174708" defTabSz="931774">
              <a:buFont typeface="Arial" panose="020B0604020202020204" pitchFamily="34" charset="0"/>
              <a:buChar char="•"/>
              <a:defRPr/>
            </a:pPr>
            <a:endParaRPr dirty="0"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4695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33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578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72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arenR"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808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E0B747-7BC1-4EF5-8F84-1BDB93685E55}" type="slidenum">
              <a:rPr lang="en-US" altLang="en-US" smtClean="0">
                <a:solidFill>
                  <a:prstClr val="black"/>
                </a:solidFill>
              </a:rPr>
              <a:pPr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49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 Title Slide" type="title">
  <p:cSld name="TITLE">
    <p:bg>
      <p:bgPr>
        <a:solidFill>
          <a:srgbClr val="244A9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Shape 21" descr="Reclamation, Managing Water in the West" title="Reclamation, Managing Water in the Wes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274320"/>
            <a:ext cx="3657600" cy="57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edi Reservoir Title Slide">
  <p:cSld name="Ruedi Reservoir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Shape 83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Photo">
  <p:cSld name="Right Photo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35725" y="365125"/>
            <a:ext cx="5247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35725" y="1807975"/>
            <a:ext cx="517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6019800" y="0"/>
            <a:ext cx="61722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28600" y="1813717"/>
            <a:ext cx="580644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6126480" y="1813717"/>
            <a:ext cx="580644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pic" idx="2"/>
          </p:nvPr>
        </p:nvSpPr>
        <p:spPr>
          <a:xfrm>
            <a:off x="5067300" y="0"/>
            <a:ext cx="7124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ubTitle" idx="1"/>
          </p:nvPr>
        </p:nvSpPr>
        <p:spPr>
          <a:xfrm>
            <a:off x="1071750" y="189980"/>
            <a:ext cx="9144000" cy="19944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6" name="Shape 126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6950" y="5654516"/>
            <a:ext cx="3657600" cy="57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731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01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76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72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71525" y="365125"/>
            <a:ext cx="11261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71450" y="1825625"/>
            <a:ext cx="112614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Clr>
                <a:srgbClr val="C9DAF8"/>
              </a:buClr>
              <a:buSzPts val="2800"/>
              <a:buFont typeface="Arial"/>
              <a:buAutoNum type="arabicPeriod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15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1873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63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252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840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803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4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ver Dam Title Slide">
  <p:cSld name="Hoover Dam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Shape 34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n Canyon Title Slide">
  <p:cSld name="Glen Canyon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Shape 41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nd Coulee Title Slide">
  <p:cSld name="Grand Coulee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Shape 48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hasta Dam Title Slide">
  <p:cSld name=" Shasta Dam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Shape 55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nby Dam Title Slide">
  <p:cSld name="Granby Dam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Shape 62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nal Title Slide">
  <p:cSld name="Canal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Shape 69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dropower Generation Title Slide">
  <p:cSld name="Hydropower Generation 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638175" y="1350973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638175" y="3830648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Shape 76" descr="Reclamation, Managing Water in the West" title="Reclamation, Managing Water in the W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"/>
            <a:ext cx="3657600" cy="57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A9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9144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93726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Arial Bold 36 Point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 – Arial Bold 24 Point</a:t>
            </a:r>
          </a:p>
          <a:p>
            <a:pPr lvl="1"/>
            <a:r>
              <a:rPr lang="en-US" altLang="en-US"/>
              <a:t>Second level – Arial Bold 20 Point</a:t>
            </a:r>
          </a:p>
          <a:p>
            <a:pPr lvl="2"/>
            <a:r>
              <a:rPr lang="en-US" altLang="en-US"/>
              <a:t>Third level – Arial Bold 18 Point</a:t>
            </a:r>
          </a:p>
          <a:p>
            <a:pPr lvl="3"/>
            <a:r>
              <a:rPr lang="en-US" altLang="en-US"/>
              <a:t>Fourth level – Arial Bold 16 Point</a:t>
            </a:r>
          </a:p>
          <a:p>
            <a:pPr lvl="4"/>
            <a:r>
              <a:rPr lang="en-US" altLang="en-US"/>
              <a:t>Fifth level – Arial Bold 14 Point</a:t>
            </a:r>
          </a:p>
          <a:p>
            <a:pPr lvl="4"/>
            <a:endParaRPr lang="en-US" altLang="en-US"/>
          </a:p>
          <a:p>
            <a:pPr lvl="0"/>
            <a:r>
              <a:rPr lang="en-US" altLang="en-US"/>
              <a:t>All Left Justified, no centering</a:t>
            </a:r>
          </a:p>
        </p:txBody>
      </p:sp>
    </p:spTree>
    <p:extLst>
      <p:ext uri="{BB962C8B-B14F-4D97-AF65-F5344CB8AC3E}">
        <p14:creationId xmlns:p14="http://schemas.microsoft.com/office/powerpoint/2010/main" val="52830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0" y="1350973"/>
            <a:ext cx="1219199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Water Delivery: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More Than Turning a Valve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457200" y="5945962"/>
            <a:ext cx="3644537" cy="91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dirty="0"/>
              <a:t>November 1, 2018 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25" y="0"/>
            <a:ext cx="5247900" cy="771896"/>
          </a:xfrm>
        </p:spPr>
        <p:txBody>
          <a:bodyPr/>
          <a:lstStyle/>
          <a:p>
            <a:r>
              <a:rPr lang="en-US" sz="3400" dirty="0"/>
              <a:t>Recreation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725" y="890648"/>
            <a:ext cx="5177100" cy="568828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Directly Managed:</a:t>
            </a:r>
          </a:p>
          <a:p>
            <a:r>
              <a:rPr lang="en-US" sz="2200" b="0" dirty="0" err="1"/>
              <a:t>Scooteney</a:t>
            </a:r>
            <a:r>
              <a:rPr lang="en-US" sz="2200" b="0" dirty="0"/>
              <a:t> Recreation Area</a:t>
            </a:r>
          </a:p>
          <a:p>
            <a:r>
              <a:rPr lang="en-US" sz="2200" b="0" dirty="0"/>
              <a:t>Summer Falls Park</a:t>
            </a:r>
          </a:p>
          <a:p>
            <a:r>
              <a:rPr lang="en-US" sz="2200" b="0" dirty="0"/>
              <a:t>Black Rock Recreation Area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/>
              <a:t>Managed via Partnerships:</a:t>
            </a:r>
          </a:p>
          <a:p>
            <a:r>
              <a:rPr lang="en-US" sz="2200" b="0" dirty="0"/>
              <a:t>Steamboat Rock State Park</a:t>
            </a:r>
          </a:p>
          <a:p>
            <a:r>
              <a:rPr lang="en-US" sz="2200" b="0" dirty="0"/>
              <a:t>Potholes State Park</a:t>
            </a:r>
          </a:p>
          <a:p>
            <a:r>
              <a:rPr lang="en-US" sz="2200" b="0" dirty="0" err="1"/>
              <a:t>Conconully</a:t>
            </a:r>
            <a:r>
              <a:rPr lang="en-US" sz="2200" b="0" dirty="0"/>
              <a:t> State Park</a:t>
            </a:r>
          </a:p>
          <a:p>
            <a:r>
              <a:rPr lang="en-US" sz="2200" b="0" dirty="0"/>
              <a:t>Coulee City Recreation Area</a:t>
            </a:r>
          </a:p>
          <a:p>
            <a:r>
              <a:rPr lang="en-US" sz="2200" b="0" dirty="0"/>
              <a:t>GCPUD Recreation Areas</a:t>
            </a:r>
          </a:p>
          <a:p>
            <a:r>
              <a:rPr lang="en-US" sz="2200" b="0" dirty="0"/>
              <a:t>Dispersed Washington Department of Fish &amp; Wildlife Sites</a:t>
            </a:r>
          </a:p>
          <a:p>
            <a:pPr>
              <a:spcBef>
                <a:spcPts val="1200"/>
              </a:spcBef>
            </a:pPr>
            <a:r>
              <a:rPr lang="en-US" sz="2200" b="0" dirty="0"/>
              <a:t>Four Concessioner Resorts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r="162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528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34" y="0"/>
            <a:ext cx="4892634" cy="997527"/>
          </a:xfrm>
        </p:spPr>
        <p:txBody>
          <a:bodyPr/>
          <a:lstStyle/>
          <a:p>
            <a:pPr algn="ctr"/>
            <a:r>
              <a:rPr lang="en-US" sz="3600" dirty="0"/>
              <a:t>Water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440214" y="1270660"/>
            <a:ext cx="6148681" cy="5409540"/>
          </a:xfrm>
        </p:spPr>
        <p:txBody>
          <a:bodyPr/>
          <a:lstStyle/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System Operator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Support CBP projects 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Hydrologic Forecasting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Hydrography Management (tracking/accounting of water)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Emergency Action Plan development and response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Flood operations</a:t>
            </a:r>
          </a:p>
          <a:p>
            <a:pPr lvl="1"/>
            <a:endParaRPr lang="en-US" sz="2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810" r="20810"/>
          <a:stretch>
            <a:fillRect/>
          </a:stretch>
        </p:blipFill>
        <p:spPr>
          <a:xfrm>
            <a:off x="5708468" y="0"/>
            <a:ext cx="6483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6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921" y="-114638"/>
            <a:ext cx="8229600" cy="1143000"/>
          </a:xfrm>
        </p:spPr>
        <p:txBody>
          <a:bodyPr/>
          <a:lstStyle/>
          <a:p>
            <a:r>
              <a:rPr lang="en-US" dirty="0"/>
              <a:t>2018 Diversions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033" y="5880303"/>
            <a:ext cx="11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*% average based on the previous 5 years of diversions  (2013-2017)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9FA1D1-63AB-42C6-906A-797C91C15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093715"/>
              </p:ext>
            </p:extLst>
          </p:nvPr>
        </p:nvGraphicFramePr>
        <p:xfrm>
          <a:off x="464033" y="1147976"/>
          <a:ext cx="11204505" cy="4483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4249">
                  <a:extLst>
                    <a:ext uri="{9D8B030D-6E8A-4147-A177-3AD203B41FA5}">
                      <a16:colId xmlns:a16="http://schemas.microsoft.com/office/drawing/2014/main" val="1691634920"/>
                    </a:ext>
                  </a:extLst>
                </a:gridCol>
                <a:gridCol w="3943216">
                  <a:extLst>
                    <a:ext uri="{9D8B030D-6E8A-4147-A177-3AD203B41FA5}">
                      <a16:colId xmlns:a16="http://schemas.microsoft.com/office/drawing/2014/main" val="3455508222"/>
                    </a:ext>
                  </a:extLst>
                </a:gridCol>
                <a:gridCol w="2212048">
                  <a:extLst>
                    <a:ext uri="{9D8B030D-6E8A-4147-A177-3AD203B41FA5}">
                      <a16:colId xmlns:a16="http://schemas.microsoft.com/office/drawing/2014/main" val="3879447643"/>
                    </a:ext>
                  </a:extLst>
                </a:gridCol>
                <a:gridCol w="1634992">
                  <a:extLst>
                    <a:ext uri="{9D8B030D-6E8A-4147-A177-3AD203B41FA5}">
                      <a16:colId xmlns:a16="http://schemas.microsoft.com/office/drawing/2014/main" val="3896568311"/>
                    </a:ext>
                  </a:extLst>
                </a:gridCol>
              </a:tblGrid>
              <a:tr h="4650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Yearly Total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%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Avg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539645"/>
                  </a:ext>
                </a:extLst>
              </a:tr>
              <a:tr h="446490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Diversions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 (acre-feet, excluding feed in West and East Low Canals)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Main Canal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2,587,230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94%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636700"/>
                  </a:ext>
                </a:extLst>
              </a:tr>
              <a:tr h="446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East Low Canal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996,450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99%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819952"/>
                  </a:ext>
                </a:extLst>
              </a:tr>
              <a:tr h="446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West Canal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1,352,010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97%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3306583"/>
                  </a:ext>
                </a:extLst>
              </a:tr>
              <a:tr h="446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Potholes East Canal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892,200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94%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604922"/>
                  </a:ext>
                </a:extLst>
              </a:tr>
              <a:tr h="372075"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Feed (acre-feet)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Crab Creek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945195"/>
                  </a:ext>
                </a:extLst>
              </a:tr>
              <a:tr h="37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Lind Coulee WW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41,260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103%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2895652"/>
                  </a:ext>
                </a:extLst>
              </a:tr>
              <a:tr h="37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Rocky Coulee WW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105,760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46%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82007"/>
                  </a:ext>
                </a:extLst>
              </a:tr>
              <a:tr h="37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Scooteney WW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2315141"/>
                  </a:ext>
                </a:extLst>
              </a:tr>
              <a:tr h="37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Frenchman Hills WW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40,748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106%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6283765"/>
                  </a:ext>
                </a:extLst>
              </a:tr>
              <a:tr h="37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Winchester WW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5,542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76%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6022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92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9513"/>
            <a:ext cx="12192000" cy="958287"/>
          </a:xfrm>
        </p:spPr>
        <p:txBody>
          <a:bodyPr/>
          <a:lstStyle/>
          <a:p>
            <a:pPr algn="ctr"/>
            <a:r>
              <a:rPr lang="en-US" dirty="0"/>
              <a:t>2018 Reservoir Operations</a:t>
            </a: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9C9B280B-B661-49B9-905A-B18D6409E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4286" r="7566" b="5712"/>
          <a:stretch/>
        </p:blipFill>
        <p:spPr>
          <a:xfrm>
            <a:off x="2251212" y="1063487"/>
            <a:ext cx="7966213" cy="563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15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03" y="149424"/>
            <a:ext cx="7698825" cy="954981"/>
          </a:xfrm>
        </p:spPr>
        <p:txBody>
          <a:bodyPr/>
          <a:lstStyle/>
          <a:p>
            <a:r>
              <a:rPr lang="en-US" dirty="0"/>
              <a:t>2018 Feed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50" y="1401288"/>
            <a:ext cx="6051381" cy="5456711"/>
          </a:xfrm>
        </p:spPr>
        <p:txBody>
          <a:bodyPr/>
          <a:lstStyle/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2018 total feed was 58% of  average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Feed through Rocky Coulee, Lind Coulee, Winchester, and Frenchman Hills </a:t>
            </a:r>
            <a:r>
              <a:rPr lang="en-US" sz="2800" b="1" dirty="0" err="1"/>
              <a:t>Wasteways</a:t>
            </a:r>
            <a:endParaRPr lang="en-US" sz="2800" b="1" dirty="0"/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Potholes Reservoir reached full pool on May 14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Drafted Potholes Reservoir in September to perform spillway gate inspection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building, ground, outdoor&#10;&#10;Description generated with very high confidence">
            <a:extLst>
              <a:ext uri="{FF2B5EF4-FFF2-40B4-BE49-F238E27FC236}">
                <a16:creationId xmlns:a16="http://schemas.microsoft.com/office/drawing/2014/main" id="{1068306A-4679-49E7-AA28-E9DB755F0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63" y="3164074"/>
            <a:ext cx="4169262" cy="312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usbr\AppData\Local\Temp\1\Reclamation\SoiApp\SoiApp_idx_21_P0001310.JPG">
            <a:extLst>
              <a:ext uri="{FF2B5EF4-FFF2-40B4-BE49-F238E27FC236}">
                <a16:creationId xmlns:a16="http://schemas.microsoft.com/office/drawing/2014/main" id="{8F111733-70D5-4525-A3F5-C228D194FA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46" y="225887"/>
            <a:ext cx="4457496" cy="274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C790AC-7A3D-4C29-B4FF-D479C9D29E67}"/>
              </a:ext>
            </a:extLst>
          </p:cNvPr>
          <p:cNvSpPr txBox="1"/>
          <p:nvPr/>
        </p:nvSpPr>
        <p:spPr>
          <a:xfrm>
            <a:off x="9466294" y="2628298"/>
            <a:ext cx="337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Rocky Coulee Wasteway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C3E20-85FB-4905-8066-C6E6203D7627}"/>
              </a:ext>
            </a:extLst>
          </p:cNvPr>
          <p:cNvSpPr txBox="1"/>
          <p:nvPr/>
        </p:nvSpPr>
        <p:spPr>
          <a:xfrm>
            <a:off x="9466294" y="5983243"/>
            <a:ext cx="337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O’Sullivan Spillway, 2018</a:t>
            </a:r>
          </a:p>
        </p:txBody>
      </p:sp>
    </p:spTree>
    <p:extLst>
      <p:ext uri="{BB962C8B-B14F-4D97-AF65-F5344CB8AC3E}">
        <p14:creationId xmlns:p14="http://schemas.microsoft.com/office/powerpoint/2010/main" val="779248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041" y="0"/>
            <a:ext cx="8207566" cy="1223791"/>
          </a:xfrm>
        </p:spPr>
        <p:txBody>
          <a:bodyPr/>
          <a:lstStyle/>
          <a:p>
            <a:pPr algn="ctr"/>
            <a:r>
              <a:rPr lang="en-US" dirty="0"/>
              <a:t>Grand Coulee Graveyard and Swing Shift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223791"/>
            <a:ext cx="11264900" cy="5477455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sz="2800" dirty="0"/>
              <a:t>Graveyard and swing monitoring shift transitioned from EFO to Grand Coulee Power Office (GCPO)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sz="2800" dirty="0"/>
              <a:t>Operator duty remains at EFO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sz="2800" dirty="0"/>
              <a:t>Technology infrastructure (i.e., computer, phone, radio) 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sz="2800" dirty="0"/>
              <a:t>GCPO staff trained through classroom and  on-the-job experience in early 2018 water season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sz="2800" dirty="0"/>
              <a:t>Officially transitioned monitoring duties in August 2018</a:t>
            </a:r>
          </a:p>
          <a:p>
            <a:pPr lvl="1"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2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3676"/>
            <a:ext cx="9844644" cy="1143000"/>
          </a:xfrm>
        </p:spPr>
        <p:txBody>
          <a:bodyPr/>
          <a:lstStyle/>
          <a:p>
            <a:pPr algn="ctr"/>
            <a:r>
              <a:rPr lang="en-US" dirty="0"/>
              <a:t>Safety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19" y="909323"/>
            <a:ext cx="6586424" cy="5645855"/>
          </a:xfrm>
        </p:spPr>
        <p:txBody>
          <a:bodyPr/>
          <a:lstStyle/>
          <a:p>
            <a:pPr indent="-402336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Decommissioned cable cars 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Added in-canal ladders downstream of gaging stations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Repaired/replaced buoys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Purchased new air monitors for confined space entry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Certified fall protection equipment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Trained staff in confined space entry, lock out/tag out, boat operation, fall protection, and first aid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T:\Photos\Cable Fox and measurement pics\MC_0.2_Mile.JPG">
            <a:extLst>
              <a:ext uri="{FF2B5EF4-FFF2-40B4-BE49-F238E27FC236}">
                <a16:creationId xmlns:a16="http://schemas.microsoft.com/office/drawing/2014/main" id="{9A2BFBC6-FAF5-4727-86C2-89CFDB3DA6F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258" y="0"/>
            <a:ext cx="2514600" cy="469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4D677-F400-405A-825D-0CA281E36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58" y="4540428"/>
            <a:ext cx="4038600" cy="227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TTurner\Downloads\IMG_5072.JPG">
            <a:extLst>
              <a:ext uri="{FF2B5EF4-FFF2-40B4-BE49-F238E27FC236}">
                <a16:creationId xmlns:a16="http://schemas.microsoft.com/office/drawing/2014/main" id="{9DF1E967-432C-4F5D-B13E-6DB564CE9D8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43" y="2317572"/>
            <a:ext cx="3582725" cy="216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04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969000" cy="1306286"/>
          </a:xfrm>
        </p:spPr>
        <p:txBody>
          <a:bodyPr/>
          <a:lstStyle/>
          <a:p>
            <a:pPr algn="ctr"/>
            <a:r>
              <a:rPr lang="en-US" sz="3600" dirty="0"/>
              <a:t>Supervisory Control and Data Acquisition (SCADA)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7566" y="1175658"/>
            <a:ext cx="5852160" cy="5682342"/>
          </a:xfrm>
        </p:spPr>
        <p:txBody>
          <a:bodyPr/>
          <a:lstStyle/>
          <a:p>
            <a:pPr marL="3937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Maintain and modernize SCADA system</a:t>
            </a:r>
          </a:p>
          <a:p>
            <a:pPr marL="3937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Oversee and perform security and upgrades to system</a:t>
            </a:r>
          </a:p>
          <a:p>
            <a:pPr marL="3937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Coordinate with Districts </a:t>
            </a:r>
          </a:p>
          <a:p>
            <a:pPr marL="3937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Maintain SCADA computers for Reclamation and Districts</a:t>
            </a:r>
          </a:p>
          <a:p>
            <a:pPr marL="3937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Administer SCADA access</a:t>
            </a:r>
          </a:p>
          <a:p>
            <a:pPr marL="3937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Provide 24/7 on-call duty to support Operations staff</a:t>
            </a:r>
          </a:p>
          <a:p>
            <a:pPr marL="3937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937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203" r="1203"/>
          <a:stretch>
            <a:fillRect/>
          </a:stretch>
        </p:blipFill>
        <p:spPr>
          <a:xfrm>
            <a:off x="5969000" y="0"/>
            <a:ext cx="622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9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1"/>
            <a:ext cx="4949734" cy="735496"/>
          </a:xfrm>
        </p:spPr>
        <p:txBody>
          <a:bodyPr/>
          <a:lstStyle/>
          <a:p>
            <a:pPr algn="ctr"/>
            <a:r>
              <a:rPr lang="en-US" sz="3600" dirty="0"/>
              <a:t>SCADA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7566" y="735496"/>
            <a:ext cx="5614725" cy="6027931"/>
          </a:xfrm>
        </p:spPr>
        <p:txBody>
          <a:bodyPr/>
          <a:lstStyle/>
          <a:p>
            <a:pPr marL="3937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Reclamation-hosted website 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Enhancements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 log-in or password required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All alarms included (pump, communication failures, etc.)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Added power plant alarms at request of CBHP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Includes map with interactive points </a:t>
            </a:r>
          </a:p>
          <a:p>
            <a:pPr marL="3937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 Development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Set points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Flow</a:t>
            </a:r>
          </a:p>
          <a:p>
            <a:pPr marL="85090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History </a:t>
            </a:r>
          </a:p>
          <a:p>
            <a:pPr marL="3937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937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F71C2-4DDB-416F-A492-CF32C8DD8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91" y="-2176"/>
            <a:ext cx="6459709" cy="6860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87AAC-EA59-468D-9B8E-25228C7C525E}"/>
              </a:ext>
            </a:extLst>
          </p:cNvPr>
          <p:cNvSpPr txBox="1"/>
          <p:nvPr/>
        </p:nvSpPr>
        <p:spPr>
          <a:xfrm>
            <a:off x="5732291" y="6394095"/>
            <a:ext cx="6459709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rgbClr val="0070C0"/>
                </a:solidFill>
              </a:rPr>
              <a:t>https://www.usbr.gov/pn/hydromet/cbp</a:t>
            </a:r>
            <a:r>
              <a:rPr lang="en-US" altLang="en-US" sz="2400" dirty="0">
                <a:solidFill>
                  <a:srgbClr val="0070C0"/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171135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56" y="557902"/>
            <a:ext cx="4595191" cy="1216232"/>
          </a:xfrm>
        </p:spPr>
        <p:txBody>
          <a:bodyPr/>
          <a:lstStyle/>
          <a:p>
            <a:pPr algn="ctr"/>
            <a:r>
              <a:rPr lang="en-US" dirty="0"/>
              <a:t>West Canal Tier II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" y="1270659"/>
            <a:ext cx="5559287" cy="5296395"/>
          </a:xfrm>
        </p:spPr>
        <p:txBody>
          <a:bodyPr/>
          <a:lstStyle/>
          <a:p>
            <a:pPr marL="5080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TSC completed a Tier I screening of 231 canal sections throughout Reclamation </a:t>
            </a:r>
          </a:p>
          <a:p>
            <a:pPr marL="5080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TSC selected West Canal near Quincy for a more detailed Tier II analysis in 2018-2019</a:t>
            </a:r>
          </a:p>
          <a:p>
            <a:pPr lvl="1">
              <a:spcBef>
                <a:spcPts val="1200"/>
              </a:spcBef>
            </a:pPr>
            <a:r>
              <a:rPr lang="en-US" sz="2000" b="0" dirty="0"/>
              <a:t>Develop potential failure modes under static, seismic and hydrologic loading conditions</a:t>
            </a:r>
          </a:p>
          <a:p>
            <a:pPr lvl="1">
              <a:spcBef>
                <a:spcPts val="1200"/>
              </a:spcBef>
            </a:pPr>
            <a:r>
              <a:rPr lang="en-US" sz="2000" b="0" dirty="0"/>
              <a:t>Estimate consequence levels and likelihoods</a:t>
            </a:r>
          </a:p>
          <a:p>
            <a:pPr lvl="1">
              <a:spcBef>
                <a:spcPts val="1200"/>
              </a:spcBef>
            </a:pPr>
            <a:r>
              <a:rPr lang="en-US" sz="2000" b="0" dirty="0"/>
              <a:t>Identify areas that pose highest risk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sky, outdoor, nature, water&#10;&#10;Description generated with very high confidence">
            <a:extLst>
              <a:ext uri="{FF2B5EF4-FFF2-40B4-BE49-F238E27FC236}">
                <a16:creationId xmlns:a16="http://schemas.microsoft.com/office/drawing/2014/main" id="{B2750366-FD6F-48A2-A8D6-7816C4363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/>
          <a:stretch/>
        </p:blipFill>
        <p:spPr>
          <a:xfrm>
            <a:off x="5903843" y="0"/>
            <a:ext cx="741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1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35725" y="201881"/>
            <a:ext cx="5545824" cy="902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Columbia Basin Project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35725" y="1496291"/>
            <a:ext cx="5177100" cy="4662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1800"/>
              </a:spcBef>
              <a:spcAft>
                <a:spcPts val="0"/>
              </a:spcAft>
              <a:buClr>
                <a:srgbClr val="C9DAF8"/>
              </a:buClr>
              <a:buSzPts val="2400"/>
              <a:buChar char="•"/>
            </a:pPr>
            <a:r>
              <a:rPr lang="en-US" b="0" dirty="0">
                <a:solidFill>
                  <a:schemeClr val="bg1"/>
                </a:solidFill>
              </a:rPr>
              <a:t>Authorized for power and irrigation in 1943</a:t>
            </a:r>
            <a:endParaRPr b="0" dirty="0">
              <a:solidFill>
                <a:schemeClr val="bg1"/>
              </a:solidFill>
            </a:endParaRPr>
          </a:p>
          <a:p>
            <a:pPr marL="457200" lvl="0" indent="-381000" rtl="0">
              <a:spcBef>
                <a:spcPts val="1800"/>
              </a:spcBef>
              <a:spcAft>
                <a:spcPts val="0"/>
              </a:spcAft>
              <a:buClr>
                <a:srgbClr val="C9DAF8"/>
              </a:buClr>
              <a:buSzPts val="2400"/>
              <a:buChar char="•"/>
            </a:pPr>
            <a:r>
              <a:rPr lang="en-US" b="0" dirty="0">
                <a:solidFill>
                  <a:schemeClr val="bg1"/>
                </a:solidFill>
              </a:rPr>
              <a:t>1,029,000 acres authorized for irrigation</a:t>
            </a:r>
          </a:p>
          <a:p>
            <a:pPr marL="457200" lvl="0" indent="-381000" rtl="0">
              <a:spcBef>
                <a:spcPts val="1800"/>
              </a:spcBef>
              <a:spcAft>
                <a:spcPts val="0"/>
              </a:spcAft>
              <a:buClr>
                <a:srgbClr val="C9DAF8"/>
              </a:buClr>
              <a:buSzPts val="2400"/>
              <a:buChar char="•"/>
            </a:pPr>
            <a:r>
              <a:rPr lang="en-US" b="0" dirty="0">
                <a:solidFill>
                  <a:schemeClr val="bg1"/>
                </a:solidFill>
              </a:rPr>
              <a:t>694,000 irrigated acres </a:t>
            </a:r>
          </a:p>
          <a:p>
            <a:pPr marL="457200" lvl="0" indent="-381000" rtl="0">
              <a:spcBef>
                <a:spcPts val="1800"/>
              </a:spcBef>
              <a:spcAft>
                <a:spcPts val="0"/>
              </a:spcAft>
              <a:buClr>
                <a:srgbClr val="C9DAF8"/>
              </a:buClr>
              <a:buSzPts val="2400"/>
              <a:buChar char="•"/>
            </a:pPr>
            <a:r>
              <a:rPr lang="en-US" b="0" dirty="0">
                <a:solidFill>
                  <a:schemeClr val="bg1"/>
                </a:solidFill>
              </a:rPr>
              <a:t>Pump on average 2.9 </a:t>
            </a:r>
            <a:r>
              <a:rPr lang="en-US" b="0" dirty="0" err="1">
                <a:solidFill>
                  <a:schemeClr val="bg1"/>
                </a:solidFill>
              </a:rPr>
              <a:t>maf</a:t>
            </a:r>
            <a:r>
              <a:rPr lang="en-US" b="0" dirty="0">
                <a:solidFill>
                  <a:schemeClr val="bg1"/>
                </a:solidFill>
              </a:rPr>
              <a:t> from Lake Roosevelt to Banks Lake</a:t>
            </a:r>
          </a:p>
          <a:p>
            <a:pPr marL="457200" lvl="0" indent="-381000" rtl="0">
              <a:spcBef>
                <a:spcPts val="1800"/>
              </a:spcBef>
              <a:spcAft>
                <a:spcPts val="0"/>
              </a:spcAft>
              <a:buClr>
                <a:srgbClr val="C9DAF8"/>
              </a:buClr>
              <a:buSzPts val="2400"/>
              <a:buChar char="•"/>
            </a:pPr>
            <a:r>
              <a:rPr lang="en-US" b="0" dirty="0">
                <a:solidFill>
                  <a:schemeClr val="bg1"/>
                </a:solidFill>
              </a:rPr>
              <a:t>Quincy Groundwater Subarea and Potholes Bank Storage</a:t>
            </a:r>
            <a:endParaRPr dirty="0"/>
          </a:p>
        </p:txBody>
      </p:sp>
      <p:sp>
        <p:nvSpPr>
          <p:cNvPr id="150" name="Shape 150"/>
          <p:cNvSpPr/>
          <p:nvPr/>
        </p:nvSpPr>
        <p:spPr>
          <a:xfrm>
            <a:off x="6825975" y="494725"/>
            <a:ext cx="300300" cy="337800"/>
          </a:xfrm>
          <a:prstGeom prst="rect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Shape 151"/>
          <p:cNvCxnSpPr/>
          <p:nvPr/>
        </p:nvCxnSpPr>
        <p:spPr>
          <a:xfrm rot="10800000">
            <a:off x="7026550" y="2702800"/>
            <a:ext cx="0" cy="912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3" name="Shape 153"/>
          <p:cNvCxnSpPr/>
          <p:nvPr/>
        </p:nvCxnSpPr>
        <p:spPr>
          <a:xfrm rot="10800000">
            <a:off x="9333925" y="2973000"/>
            <a:ext cx="0" cy="912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5" name="Shape 155"/>
          <p:cNvCxnSpPr/>
          <p:nvPr/>
        </p:nvCxnSpPr>
        <p:spPr>
          <a:xfrm>
            <a:off x="9029125" y="5675875"/>
            <a:ext cx="0" cy="844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2313920" cy="7293291"/>
          </a:xfrm>
          <a:prstGeom prst="rect">
            <a:avLst/>
          </a:prstGeom>
        </p:spPr>
      </p:pic>
      <p:sp>
        <p:nvSpPr>
          <p:cNvPr id="285" name="Shape 285"/>
          <p:cNvSpPr txBox="1">
            <a:spLocks noGrp="1"/>
          </p:cNvSpPr>
          <p:nvPr>
            <p:ph type="subTitle" idx="1"/>
          </p:nvPr>
        </p:nvSpPr>
        <p:spPr>
          <a:xfrm>
            <a:off x="4284617" y="176918"/>
            <a:ext cx="6570617" cy="1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solidFill>
                  <a:schemeClr val="bg1"/>
                </a:solidFill>
              </a:rPr>
              <a:t>Amazing People Doing Important Work</a:t>
            </a:r>
            <a:endParaRPr sz="4400" dirty="0">
              <a:solidFill>
                <a:schemeClr val="bg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3C68C8-79AA-4ADA-9F08-918129E8A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756" y="1698172"/>
            <a:ext cx="11530940" cy="13062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87DFB3-1E56-4589-BC00-32895C1B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23" y="5009971"/>
            <a:ext cx="319831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Marc Maynard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Ephrata Field Office Manager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Bureau of Reclamation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solidFill>
                  <a:schemeClr val="bg1"/>
                </a:solidFill>
              </a:rPr>
              <a:t>509-754-0214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mmaynard@usbr.gov</a:t>
            </a:r>
          </a:p>
        </p:txBody>
      </p:sp>
    </p:spTree>
    <p:extLst>
      <p:ext uri="{BB962C8B-B14F-4D97-AF65-F5344CB8AC3E}">
        <p14:creationId xmlns:p14="http://schemas.microsoft.com/office/powerpoint/2010/main" val="210599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idx="2"/>
          </p:nvPr>
        </p:nvSpPr>
        <p:spPr>
          <a:xfrm>
            <a:off x="6172201" y="0"/>
            <a:ext cx="6172200" cy="6857999"/>
          </a:xfrm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25" y="106879"/>
            <a:ext cx="5705846" cy="1306286"/>
          </a:xfrm>
        </p:spPr>
        <p:txBody>
          <a:bodyPr/>
          <a:lstStyle/>
          <a:p>
            <a:r>
              <a:rPr lang="en-US" dirty="0"/>
              <a:t>Quincy Groundwater Subarea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271" y="1546718"/>
            <a:ext cx="6204858" cy="496838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Program established in 1975</a:t>
            </a:r>
          </a:p>
          <a:p>
            <a:pPr marL="342900" indent="-342900">
              <a:spcBef>
                <a:spcPts val="1400"/>
              </a:spcBef>
            </a:pPr>
            <a:r>
              <a:rPr lang="en-US" altLang="en-US" b="0" dirty="0"/>
              <a:t>Jointly administered program </a:t>
            </a:r>
          </a:p>
          <a:p>
            <a:pPr marL="342900" indent="-342900">
              <a:spcBef>
                <a:spcPts val="1400"/>
              </a:spcBef>
            </a:pPr>
            <a:r>
              <a:rPr lang="en-US" altLang="en-US" b="0" dirty="0"/>
              <a:t>Near full allocation - 173,893/177,000 </a:t>
            </a:r>
            <a:r>
              <a:rPr lang="en-US" altLang="en-US" b="0" dirty="0" err="1"/>
              <a:t>af</a:t>
            </a:r>
            <a:r>
              <a:rPr lang="en-US" altLang="en-US" sz="1600" b="0" dirty="0"/>
              <a:t> </a:t>
            </a:r>
            <a:endParaRPr lang="en-US" altLang="en-US" sz="1600" dirty="0"/>
          </a:p>
          <a:p>
            <a:pPr marL="339725" indent="-339725">
              <a:spcBef>
                <a:spcPts val="2400"/>
              </a:spcBef>
              <a:buNone/>
            </a:pPr>
            <a:r>
              <a:rPr lang="en-US" altLang="en-US" dirty="0"/>
              <a:t>2018 QB Groundwater Rates</a:t>
            </a:r>
          </a:p>
          <a:p>
            <a:pPr marL="342900" indent="-342900">
              <a:spcBef>
                <a:spcPts val="1400"/>
              </a:spcBef>
            </a:pPr>
            <a:r>
              <a:rPr lang="en-US" altLang="en-US" b="0" dirty="0"/>
              <a:t>Ag $76.18 ac</a:t>
            </a:r>
          </a:p>
          <a:p>
            <a:pPr marL="342900" indent="-342900">
              <a:spcBef>
                <a:spcPts val="1400"/>
              </a:spcBef>
            </a:pPr>
            <a:r>
              <a:rPr lang="en-US" altLang="en-US" b="0" dirty="0"/>
              <a:t>Non-ag $31.28 a/f</a:t>
            </a:r>
            <a:endParaRPr lang="en-US" altLang="en-US" sz="1600" b="0" dirty="0"/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dirty="0"/>
              <a:t>Potholes Bank Storage Program</a:t>
            </a:r>
            <a:r>
              <a:rPr lang="en-US" altLang="en-US" b="0" dirty="0"/>
              <a:t> </a:t>
            </a:r>
          </a:p>
          <a:p>
            <a:pPr marL="342900" indent="-342900">
              <a:spcBef>
                <a:spcPts val="1400"/>
              </a:spcBef>
            </a:pPr>
            <a:r>
              <a:rPr lang="en-US" altLang="en-US" b="0" dirty="0"/>
              <a:t>Within the QGWSA Boundary</a:t>
            </a:r>
          </a:p>
          <a:p>
            <a:pPr marL="342900" indent="-342900">
              <a:spcBef>
                <a:spcPts val="1400"/>
              </a:spcBef>
            </a:pPr>
            <a:r>
              <a:rPr lang="en-US" altLang="en-US" b="0" dirty="0"/>
              <a:t>Administered by Reclamation</a:t>
            </a:r>
          </a:p>
          <a:p>
            <a:pPr marL="342900" indent="-342900"/>
            <a:endParaRPr lang="en-US" altLang="en-US" b="0" dirty="0"/>
          </a:p>
          <a:p>
            <a:pPr marL="0" indent="0">
              <a:buNone/>
            </a:pPr>
            <a:endParaRPr lang="en-US" altLang="en-US" b="0" dirty="0"/>
          </a:p>
          <a:p>
            <a:endParaRPr lang="en-US" dirty="0"/>
          </a:p>
        </p:txBody>
      </p:sp>
      <p:pic>
        <p:nvPicPr>
          <p:cNvPr id="7" name="Picture 2" descr="C:\Users\rhoney\Desktop\AAA-Show\CBP3-QGW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0"/>
            <a:ext cx="6434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74429" y="1807975"/>
            <a:ext cx="158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QGWSA</a:t>
            </a:r>
          </a:p>
        </p:txBody>
      </p:sp>
    </p:spTree>
    <p:extLst>
      <p:ext uri="{BB962C8B-B14F-4D97-AF65-F5344CB8AC3E}">
        <p14:creationId xmlns:p14="http://schemas.microsoft.com/office/powerpoint/2010/main" val="139979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5943597" cy="13846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Pasco Basin Groundwater Management Program</a:t>
            </a:r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0" y="1686296"/>
            <a:ext cx="5943599" cy="4919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r>
              <a:rPr lang="en-US" b="0" dirty="0"/>
              <a:t>~6.8 million acre-feet of  groundwater in storage</a:t>
            </a:r>
            <a:endParaRPr lang="en-US" sz="1100" b="0" dirty="0"/>
          </a:p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800"/>
              <a:buNone/>
            </a:pPr>
            <a:endParaRPr lang="en-US" sz="1100" b="0" dirty="0"/>
          </a:p>
          <a:p>
            <a:pPr marL="50800" marR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C9DAF8"/>
              </a:buClr>
              <a:buSzPts val="2800"/>
              <a:buNone/>
            </a:pPr>
            <a:r>
              <a:rPr lang="en-US" dirty="0"/>
              <a:t>Next Steps:</a:t>
            </a:r>
          </a:p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800"/>
              <a:buNone/>
            </a:pPr>
            <a:endParaRPr lang="en-US" sz="1200" b="0" dirty="0"/>
          </a:p>
          <a:p>
            <a: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r>
              <a:rPr lang="en-US" b="0" dirty="0"/>
              <a:t>Establish a Declaration of Claim – Federal ownership</a:t>
            </a:r>
          </a:p>
          <a:p>
            <a:pPr>
              <a:spcBef>
                <a:spcPts val="1400"/>
              </a:spcBef>
              <a:buClr>
                <a:srgbClr val="C9DAF8"/>
              </a:buClr>
            </a:pPr>
            <a:r>
              <a:rPr lang="en-US" altLang="en-US" b="0" dirty="0"/>
              <a:t>Develop a joint groundwater program Ecology – Reclamation</a:t>
            </a:r>
          </a:p>
          <a:p>
            <a:pPr>
              <a:spcBef>
                <a:spcPts val="1400"/>
              </a:spcBef>
              <a:buClr>
                <a:srgbClr val="C9DAF8"/>
              </a:buClr>
            </a:pPr>
            <a:r>
              <a:rPr lang="en-US" altLang="en-US" b="0" dirty="0"/>
              <a:t>Supply and manage Federal groundwater for current and future uses  (agricultural and nonagricultural)</a:t>
            </a:r>
          </a:p>
          <a:p>
            <a:pPr>
              <a:buClr>
                <a:srgbClr val="C9DAF8"/>
              </a:buClr>
            </a:pPr>
            <a:endParaRPr lang="en-US" altLang="en-US" b="0" dirty="0"/>
          </a:p>
          <a:p>
            <a:pPr>
              <a:buClr>
                <a:srgbClr val="C9DAF8"/>
              </a:buClr>
            </a:pPr>
            <a:endParaRPr b="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0"/>
            <a:ext cx="62756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6251549"/>
            <a:ext cx="4327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Geographic zones with total change in groundwater storage (pre-Project and 2013; Heywood et al, 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9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l="6611"/>
          <a:stretch/>
        </p:blipFill>
        <p:spPr>
          <a:xfrm>
            <a:off x="6019800" y="0"/>
            <a:ext cx="61615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335725" y="365125"/>
            <a:ext cx="52479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Potholes Supplemental Feed Routes</a:t>
            </a:r>
            <a:endParaRPr dirty="0"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335725" y="1971303"/>
            <a:ext cx="5177100" cy="418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r>
              <a:rPr lang="en-US" b="0" dirty="0"/>
              <a:t>Supplemental supply for SCBID through Crab Creek and the Frenchman Hills </a:t>
            </a:r>
            <a:r>
              <a:rPr lang="en-US" b="0" dirty="0" err="1"/>
              <a:t>Wasteway</a:t>
            </a:r>
            <a:endParaRPr lang="en-US" b="0" dirty="0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endParaRPr lang="en-US" b="0" dirty="0"/>
          </a:p>
          <a:p>
            <a:pPr marL="457200" marR="0" lvl="0" indent="-406400" algn="l" rtl="0">
              <a:lnSpc>
                <a:spcPct val="90000"/>
              </a:lnSpc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r>
              <a:rPr lang="en-US" b="0" dirty="0"/>
              <a:t>No releases through Crab Creek since August 2016</a:t>
            </a:r>
          </a:p>
          <a:p>
            <a:pPr marL="457200" marR="0" lvl="0" indent="-406400" algn="l" rtl="0">
              <a:lnSpc>
                <a:spcPct val="90000"/>
              </a:lnSpc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endParaRPr b="0"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r>
              <a:rPr lang="en-US" b="0" dirty="0"/>
              <a:t>Unanticipated groundwater flooding in Crab Creek during pilot year</a:t>
            </a:r>
            <a:endParaRPr b="0"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9DAF8"/>
              </a:buClr>
              <a:buSzPts val="2800"/>
              <a:buChar char="•"/>
            </a:pPr>
            <a:endParaRPr lang="en-US" b="0" dirty="0"/>
          </a:p>
          <a:p>
            <a:pPr marL="17780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40" name="Shape 240"/>
          <p:cNvSpPr txBox="1"/>
          <p:nvPr/>
        </p:nvSpPr>
        <p:spPr>
          <a:xfrm>
            <a:off x="8515575" y="1211300"/>
            <a:ext cx="24591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56" y="1030287"/>
            <a:ext cx="11967044" cy="4525963"/>
          </a:xfrm>
        </p:spPr>
        <p:txBody>
          <a:bodyPr/>
          <a:lstStyle/>
          <a:p>
            <a:pPr marL="393700" indent="-342900">
              <a:buFont typeface="Arial" panose="020B0604020202020204" pitchFamily="34" charset="0"/>
              <a:buChar char="•"/>
            </a:pPr>
            <a:r>
              <a:rPr lang="en-US" b="1" dirty="0" err="1"/>
              <a:t>Troutlodge</a:t>
            </a:r>
            <a:r>
              <a:rPr lang="en-US" b="1" dirty="0"/>
              <a:t> Hatchery Bypass</a:t>
            </a:r>
          </a:p>
          <a:p>
            <a:pPr lvl="1">
              <a:spcBef>
                <a:spcPts val="1200"/>
              </a:spcBef>
            </a:pPr>
            <a:r>
              <a:rPr lang="en-US" b="0" dirty="0"/>
              <a:t>Contracted with Reclamation’s Technical Service Center (TSC) to develop bypass solution</a:t>
            </a:r>
          </a:p>
        </p:txBody>
      </p:sp>
      <p:pic>
        <p:nvPicPr>
          <p:cNvPr id="2050" name="Picture 2" descr="Image result for troutlodge hatchery">
            <a:extLst>
              <a:ext uri="{FF2B5EF4-FFF2-40B4-BE49-F238E27FC236}">
                <a16:creationId xmlns:a16="http://schemas.microsoft.com/office/drawing/2014/main" id="{1DAE6FF0-28DF-4114-979A-86E69FC0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2618511"/>
            <a:ext cx="6903201" cy="328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27868B-0A0D-41A6-AFB4-82B7F678E8B1}"/>
              </a:ext>
            </a:extLst>
          </p:cNvPr>
          <p:cNvSpPr txBox="1"/>
          <p:nvPr/>
        </p:nvSpPr>
        <p:spPr>
          <a:xfrm>
            <a:off x="10014443" y="5508649"/>
            <a:ext cx="337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Troutlodge</a:t>
            </a:r>
            <a:r>
              <a:rPr lang="en-US" dirty="0"/>
              <a:t> Hatchery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632CD7-44E7-47CD-8C42-068F84E8F7A2}"/>
              </a:ext>
            </a:extLst>
          </p:cNvPr>
          <p:cNvSpPr txBox="1">
            <a:spLocks/>
          </p:cNvSpPr>
          <p:nvPr/>
        </p:nvSpPr>
        <p:spPr>
          <a:xfrm>
            <a:off x="46239" y="2355987"/>
            <a:ext cx="5196321" cy="478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9DAF8"/>
              </a:buClr>
              <a:buSzPts val="2800"/>
              <a:buFont typeface="Arial"/>
              <a:buAutoNum type="arabicPeriod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Moses Lake International Airport</a:t>
            </a:r>
          </a:p>
          <a:p>
            <a:pPr lvl="1">
              <a:spcBef>
                <a:spcPts val="1200"/>
              </a:spcBef>
            </a:pPr>
            <a:r>
              <a:rPr lang="en-US" b="0" dirty="0"/>
              <a:t>Elevated water table is impacting airport activities</a:t>
            </a:r>
          </a:p>
          <a:p>
            <a:pPr lvl="1">
              <a:spcBef>
                <a:spcPts val="1200"/>
              </a:spcBef>
            </a:pPr>
            <a:r>
              <a:rPr lang="en-US" b="0" dirty="0"/>
              <a:t>Collaborating with stakeholders to address issues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Realty Actions</a:t>
            </a:r>
          </a:p>
          <a:p>
            <a:pPr lvl="1">
              <a:spcBef>
                <a:spcPts val="1200"/>
              </a:spcBef>
            </a:pPr>
            <a:r>
              <a:rPr lang="en-US" b="0" dirty="0"/>
              <a:t>Continuing a number of realty acquisitions and </a:t>
            </a:r>
            <a:r>
              <a:rPr lang="en-US" b="0" dirty="0" err="1"/>
              <a:t>easments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Shape 238">
            <a:extLst>
              <a:ext uri="{FF2B5EF4-FFF2-40B4-BE49-F238E27FC236}">
                <a16:creationId xmlns:a16="http://schemas.microsoft.com/office/drawing/2014/main" id="{DBF4691A-358F-4492-A674-AEE78151E9AB}"/>
              </a:ext>
            </a:extLst>
          </p:cNvPr>
          <p:cNvSpPr txBox="1">
            <a:spLocks/>
          </p:cNvSpPr>
          <p:nvPr/>
        </p:nvSpPr>
        <p:spPr>
          <a:xfrm>
            <a:off x="360674" y="-295413"/>
            <a:ext cx="1170796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Potholes Supplemental Feed Routes</a:t>
            </a:r>
          </a:p>
        </p:txBody>
      </p:sp>
    </p:spTree>
    <p:extLst>
      <p:ext uri="{BB962C8B-B14F-4D97-AF65-F5344CB8AC3E}">
        <p14:creationId xmlns:p14="http://schemas.microsoft.com/office/powerpoint/2010/main" val="267855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228600" y="365126"/>
            <a:ext cx="11704320" cy="905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Odessa Groundwater Replacement Program</a:t>
            </a:r>
            <a:endParaRPr sz="3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543792"/>
            <a:ext cx="5479868" cy="5225143"/>
          </a:xfrm>
        </p:spPr>
        <p:txBody>
          <a:bodyPr/>
          <a:lstStyle/>
          <a:p>
            <a:pPr marL="50800" indent="0">
              <a:buNone/>
            </a:pPr>
            <a:r>
              <a:rPr lang="en-US" dirty="0">
                <a:solidFill>
                  <a:schemeClr val="bg1"/>
                </a:solidFill>
              </a:rPr>
              <a:t>Major Components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RMWSC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Easements Acquisitions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Land classifications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Supplemental environmental reports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Construction Oversight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Design assistance</a:t>
            </a:r>
          </a:p>
          <a:p>
            <a:pPr marL="685800" lvl="1">
              <a:spcBef>
                <a:spcPts val="1600"/>
              </a:spcBef>
            </a:pPr>
            <a:r>
              <a:rPr lang="en-US" dirty="0"/>
              <a:t>Acceptance of title and transfer of O&amp;M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68" y="1754002"/>
            <a:ext cx="6483531" cy="51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6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25" y="156120"/>
            <a:ext cx="6326332" cy="782031"/>
          </a:xfrm>
        </p:spPr>
        <p:txBody>
          <a:bodyPr/>
          <a:lstStyle/>
          <a:p>
            <a:pPr algn="ctr"/>
            <a:r>
              <a:rPr lang="en-US" dirty="0"/>
              <a:t>CBP Resource Management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35725" y="938151"/>
            <a:ext cx="6326332" cy="5688280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en-US" dirty="0"/>
              <a:t>Environmental Compliance</a:t>
            </a:r>
          </a:p>
          <a:p>
            <a:pPr>
              <a:spcBef>
                <a:spcPts val="1400"/>
              </a:spcBef>
            </a:pPr>
            <a:r>
              <a:rPr lang="en-US" dirty="0"/>
              <a:t>Cultural Resource Compliance</a:t>
            </a:r>
          </a:p>
          <a:p>
            <a:pPr>
              <a:spcBef>
                <a:spcPts val="1400"/>
              </a:spcBef>
            </a:pPr>
            <a:r>
              <a:rPr lang="en-US" dirty="0"/>
              <a:t>Endangered Species</a:t>
            </a:r>
          </a:p>
          <a:p>
            <a:pPr>
              <a:spcBef>
                <a:spcPts val="1400"/>
              </a:spcBef>
            </a:pPr>
            <a:r>
              <a:rPr lang="en-US" dirty="0"/>
              <a:t>Water Quality</a:t>
            </a:r>
          </a:p>
          <a:p>
            <a:pPr>
              <a:spcBef>
                <a:spcPts val="1400"/>
              </a:spcBef>
            </a:pPr>
            <a:r>
              <a:rPr lang="en-US" dirty="0"/>
              <a:t>GIS</a:t>
            </a:r>
          </a:p>
          <a:p>
            <a:pPr>
              <a:spcBef>
                <a:spcPts val="1400"/>
              </a:spcBef>
            </a:pPr>
            <a:r>
              <a:rPr lang="en-US" dirty="0"/>
              <a:t>Recreation Management</a:t>
            </a:r>
          </a:p>
          <a:p>
            <a:pPr>
              <a:spcBef>
                <a:spcPts val="1400"/>
              </a:spcBef>
            </a:pPr>
            <a:r>
              <a:rPr lang="en-US" dirty="0"/>
              <a:t>Range Management</a:t>
            </a:r>
          </a:p>
          <a:p>
            <a:pPr>
              <a:spcBef>
                <a:spcPts val="1400"/>
              </a:spcBef>
            </a:pPr>
            <a:r>
              <a:rPr lang="en-US" dirty="0"/>
              <a:t>Soil Conservation</a:t>
            </a:r>
          </a:p>
          <a:p>
            <a:pPr>
              <a:spcBef>
                <a:spcPts val="1400"/>
              </a:spcBef>
            </a:pPr>
            <a:r>
              <a:rPr lang="en-US" dirty="0"/>
              <a:t>Land Reclassification</a:t>
            </a:r>
          </a:p>
          <a:p>
            <a:pPr>
              <a:spcBef>
                <a:spcPts val="1400"/>
              </a:spcBef>
            </a:pPr>
            <a:r>
              <a:rPr lang="en-US" dirty="0"/>
              <a:t>Invasive Plants &amp; Animals</a:t>
            </a:r>
          </a:p>
          <a:p>
            <a:pPr>
              <a:spcBef>
                <a:spcPts val="1400"/>
              </a:spcBef>
            </a:pPr>
            <a:r>
              <a:rPr lang="en-US" dirty="0"/>
              <a:t>Hazardous Material Surveys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11" y="0"/>
            <a:ext cx="5278089" cy="3460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11" y="3460015"/>
            <a:ext cx="5278089" cy="33839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2"/>
          </p:nvPr>
        </p:nvSpPr>
        <p:spPr>
          <a:xfrm>
            <a:off x="6913911" y="156120"/>
            <a:ext cx="5164183" cy="6701880"/>
          </a:xfrm>
        </p:spPr>
      </p:sp>
    </p:spTree>
    <p:extLst>
      <p:ext uri="{BB962C8B-B14F-4D97-AF65-F5344CB8AC3E}">
        <p14:creationId xmlns:p14="http://schemas.microsoft.com/office/powerpoint/2010/main" val="235777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1999" cy="1085850"/>
          </a:xfrm>
        </p:spPr>
        <p:txBody>
          <a:bodyPr/>
          <a:lstStyle/>
          <a:p>
            <a:r>
              <a:rPr lang="en-US" altLang="en-US" dirty="0"/>
              <a:t>Programmatic Agreement (PA) to comply with the    National Historic Preservation Act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26571" y="1371601"/>
            <a:ext cx="7119258" cy="5185953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sz="1600" dirty="0"/>
          </a:p>
          <a:p>
            <a:pPr>
              <a:spcBef>
                <a:spcPts val="1800"/>
              </a:spcBef>
              <a:defRPr/>
            </a:pPr>
            <a:r>
              <a:rPr lang="en-US" altLang="en-US" dirty="0"/>
              <a:t>A PA is appropriate for long-term projects such as the CBP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dirty="0"/>
              <a:t>Will provide exemptions for actions that normally require consultation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dirty="0"/>
              <a:t>Allows projects to move forward at the same time as mitigation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dirty="0"/>
              <a:t>Multiple parties (Tribes, State and Irrigation Districts) to the PA; includes public involvement</a:t>
            </a:r>
          </a:p>
          <a:p>
            <a:pPr>
              <a:defRPr/>
            </a:pPr>
            <a:endParaRPr lang="en-US" altLang="en-US" dirty="0"/>
          </a:p>
        </p:txBody>
      </p:sp>
      <p:pic>
        <p:nvPicPr>
          <p:cNvPr id="4100" name="Picture 5" descr="45GR97-0127_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588" y="862149"/>
            <a:ext cx="25923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Completed portion of upper main canal Pogue Flat 10-7-1907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182" y="3600451"/>
            <a:ext cx="3505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991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871</Words>
  <Application>Microsoft Office PowerPoint</Application>
  <PresentationFormat>Widescreen</PresentationFormat>
  <Paragraphs>230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Default Design</vt:lpstr>
      <vt:lpstr>Water Delivery:  More Than Turning a Valve</vt:lpstr>
      <vt:lpstr>Columbia Basin Project</vt:lpstr>
      <vt:lpstr>Quincy Groundwater Subarea</vt:lpstr>
      <vt:lpstr>Pasco Basin Groundwater Management Program</vt:lpstr>
      <vt:lpstr>Potholes Supplemental Feed Routes</vt:lpstr>
      <vt:lpstr>PowerPoint Presentation</vt:lpstr>
      <vt:lpstr>Odessa Groundwater Replacement Program</vt:lpstr>
      <vt:lpstr>CBP Resource Management</vt:lpstr>
      <vt:lpstr>Programmatic Agreement (PA) to comply with the    National Historic Preservation Act</vt:lpstr>
      <vt:lpstr>Recreation Management</vt:lpstr>
      <vt:lpstr>Water Operations</vt:lpstr>
      <vt:lpstr>2018 Diversions</vt:lpstr>
      <vt:lpstr>2018 Reservoir Operations</vt:lpstr>
      <vt:lpstr>2018 Feed Program</vt:lpstr>
      <vt:lpstr>Grand Coulee Graveyard and Swing Shift Transition</vt:lpstr>
      <vt:lpstr>Safety Improvements</vt:lpstr>
      <vt:lpstr>Supervisory Control and Data Acquisition (SCADA)</vt:lpstr>
      <vt:lpstr>SCADA Website</vt:lpstr>
      <vt:lpstr>West Canal Tier II Analysis 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Columbia Basin Project</dc:title>
  <dc:creator>Maynard, Marc</dc:creator>
  <cp:lastModifiedBy>Maskalick, Erin K</cp:lastModifiedBy>
  <cp:revision>149</cp:revision>
  <cp:lastPrinted>2018-11-01T05:25:20Z</cp:lastPrinted>
  <dcterms:modified xsi:type="dcterms:W3CDTF">2018-11-01T15:16:33Z</dcterms:modified>
</cp:coreProperties>
</file>