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2"/>
  </p:notesMasterIdLst>
  <p:handoutMasterIdLst>
    <p:handoutMasterId r:id="rId23"/>
  </p:handoutMasterIdLst>
  <p:sldIdLst>
    <p:sldId id="256" r:id="rId2"/>
    <p:sldId id="288" r:id="rId3"/>
    <p:sldId id="261" r:id="rId4"/>
    <p:sldId id="300" r:id="rId5"/>
    <p:sldId id="294" r:id="rId6"/>
    <p:sldId id="289" r:id="rId7"/>
    <p:sldId id="291" r:id="rId8"/>
    <p:sldId id="292" r:id="rId9"/>
    <p:sldId id="290" r:id="rId10"/>
    <p:sldId id="280" r:id="rId11"/>
    <p:sldId id="281" r:id="rId12"/>
    <p:sldId id="286" r:id="rId13"/>
    <p:sldId id="293" r:id="rId14"/>
    <p:sldId id="295" r:id="rId15"/>
    <p:sldId id="296" r:id="rId16"/>
    <p:sldId id="297" r:id="rId17"/>
    <p:sldId id="287" r:id="rId18"/>
    <p:sldId id="298" r:id="rId19"/>
    <p:sldId id="301" r:id="rId20"/>
    <p:sldId id="279" r:id="rId21"/>
  </p:sldIdLst>
  <p:sldSz cx="9144000" cy="6858000" type="screen4x3"/>
  <p:notesSz cx="6858000" cy="9144000"/>
  <p:embeddedFontLst>
    <p:embeddedFont>
      <p:font typeface="Lato" panose="020B0604020202020204" charset="0"/>
      <p:regular r:id="rId24"/>
      <p:bold r:id="rId25"/>
      <p:italic r:id="rId26"/>
      <p:boldItalic r:id="rId27"/>
    </p:embeddedFont>
    <p:embeddedFont>
      <p:font typeface="Raleway"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D3047"/>
    <a:srgbClr val="93827F"/>
    <a:srgbClr val="D7D0C8"/>
    <a:srgbClr val="C7AB6C"/>
    <a:srgbClr val="5075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3A3CDF-94BD-4A9B-A240-BAA003F205D3}">
  <a:tblStyle styleId="{1D3A3CDF-94BD-4A9B-A240-BAA003F205D3}"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2" autoAdjust="0"/>
    <p:restoredTop sz="94707" autoAdjust="0"/>
  </p:normalViewPr>
  <p:slideViewPr>
    <p:cSldViewPr snapToGrid="0">
      <p:cViewPr varScale="1">
        <p:scale>
          <a:sx n="80" d="100"/>
          <a:sy n="80" d="100"/>
        </p:scale>
        <p:origin x="24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138360043871856E-2"/>
          <c:y val="7.8845583310408834E-2"/>
          <c:w val="0.87774435881027235"/>
          <c:h val="0.92114695340501795"/>
        </c:manualLayout>
      </c:layout>
      <c:barChart>
        <c:barDir val="col"/>
        <c:grouping val="clustered"/>
        <c:varyColors val="0"/>
        <c:ser>
          <c:idx val="1"/>
          <c:order val="1"/>
          <c:tx>
            <c:strRef>
              <c:f>'Project Timeline'!$D$4</c:f>
              <c:strCache>
                <c:ptCount val="1"/>
                <c:pt idx="0">
                  <c:v>POSITION</c:v>
                </c:pt>
              </c:strCache>
            </c:strRef>
          </c:tx>
          <c:spPr>
            <a:noFill/>
          </c:spPr>
          <c:invertIfNegative val="0"/>
          <c:dLbls>
            <c:dLbl>
              <c:idx val="0"/>
              <c:layout>
                <c:manualLayout>
                  <c:x val="4.7163915818921949E-8"/>
                  <c:y val="-8.2121881209074843E-18"/>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E9-4AB6-AE0B-C29C043761D6}"/>
                </c:ext>
              </c:extLst>
            </c:dLbl>
            <c:dLbl>
              <c:idx val="1"/>
              <c:layout>
                <c:manualLayout>
                  <c:x val="4.71639158093134E-8"/>
                  <c:y val="0"/>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DE9-4AB6-AE0B-C29C043761D6}"/>
                </c:ext>
              </c:extLst>
            </c:dLbl>
            <c:dLbl>
              <c:idx val="2"/>
              <c:layout>
                <c:manualLayout>
                  <c:x val="4.71639158093134E-8"/>
                  <c:y val="0"/>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E9-4AB6-AE0B-C29C043761D6}"/>
                </c:ext>
              </c:extLst>
            </c:dLbl>
            <c:dLbl>
              <c:idx val="3"/>
              <c:layout>
                <c:manualLayout>
                  <c:x val="4.7163915820294599E-8"/>
                  <c:y val="-3.2848752483629937E-17"/>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E9-4AB6-AE0B-C29C043761D6}"/>
                </c:ext>
              </c:extLst>
            </c:dLbl>
            <c:dLbl>
              <c:idx val="4"/>
              <c:layout>
                <c:manualLayout>
                  <c:x val="4.7163915820294599E-8"/>
                  <c:y val="1.3139500993451975E-16"/>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E9-4AB6-AE0B-C29C043761D6}"/>
                </c:ext>
              </c:extLst>
            </c:dLbl>
            <c:dLbl>
              <c:idx val="5"/>
              <c:layout>
                <c:manualLayout>
                  <c:x val="4.7163915820294599E-8"/>
                  <c:y val="-3.2848752483629937E-17"/>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E9-4AB6-AE0B-C29C043761D6}"/>
                </c:ext>
              </c:extLst>
            </c:dLbl>
            <c:dLbl>
              <c:idx val="6"/>
              <c:layout>
                <c:manualLayout>
                  <c:x val="4.7163915820294599E-8"/>
                  <c:y val="1.3139500993451975E-16"/>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E9-4AB6-AE0B-C29C043761D6}"/>
                </c:ext>
              </c:extLst>
            </c:dLbl>
            <c:dLbl>
              <c:idx val="7"/>
              <c:layout>
                <c:manualLayout>
                  <c:x val="4.7163915820294599E-8"/>
                  <c:y val="-3.2848752483629937E-17"/>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E9-4AB6-AE0B-C29C043761D6}"/>
                </c:ext>
              </c:extLst>
            </c:dLbl>
            <c:dLbl>
              <c:idx val="8"/>
              <c:layout>
                <c:manualLayout>
                  <c:x val="4.7163915820294599E-8"/>
                  <c:y val="0"/>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E9-4AB6-AE0B-C29C043761D6}"/>
                </c:ext>
              </c:extLst>
            </c:dLbl>
            <c:dLbl>
              <c:idx val="9"/>
              <c:layout>
                <c:manualLayout>
                  <c:x val="4.7163915820294599E-8"/>
                  <c:y val="-1.6424376241814969E-17"/>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DE9-4AB6-AE0B-C29C043761D6}"/>
                </c:ext>
              </c:extLst>
            </c:dLbl>
            <c:dLbl>
              <c:idx val="10"/>
              <c:layout>
                <c:manualLayout>
                  <c:x val="4.7163915908144244E-8"/>
                  <c:y val="1.3139500993451975E-16"/>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DE9-4AB6-AE0B-C29C043761D6}"/>
                </c:ext>
              </c:extLst>
            </c:dLbl>
            <c:dLbl>
              <c:idx val="11"/>
              <c:layout>
                <c:manualLayout>
                  <c:x val="4.7163915820294599E-8"/>
                  <c:y val="-3.2848752483629937E-17"/>
                </c:manualLayout>
              </c:layout>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DE9-4AB6-AE0B-C29C043761D6}"/>
                </c:ext>
              </c:extLst>
            </c:dLbl>
            <c:spPr>
              <a:solidFill>
                <a:srgbClr val="D7D0C8"/>
              </a:solidFill>
              <a:ln>
                <a:solidFill>
                  <a:srgbClr val="2D3047">
                    <a:lumMod val="65000"/>
                    <a:lumOff val="35000"/>
                  </a:srgbClr>
                </a:solidFill>
              </a:ln>
              <a:effectLst/>
            </c:spPr>
            <c:txPr>
              <a:bodyPr/>
              <a:lstStyle/>
              <a:p>
                <a:pPr>
                  <a:defRPr sz="1100"/>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minus"/>
            <c:errValType val="percentage"/>
            <c:noEndCap val="0"/>
            <c:val val="100"/>
            <c:spPr>
              <a:ln>
                <a:solidFill>
                  <a:schemeClr val="tx1">
                    <a:lumMod val="65000"/>
                    <a:lumOff val="35000"/>
                  </a:schemeClr>
                </a:solidFill>
              </a:ln>
            </c:spPr>
          </c:errBars>
          <c:cat>
            <c:strRef>
              <c:f>'Project Timeline'!$C$5:$C$19</c:f>
              <c:strCache>
                <c:ptCount val="15"/>
                <c:pt idx="0">
                  <c:v>Applied for BPA funds</c:v>
                </c:pt>
                <c:pt idx="1">
                  <c:v>BPA Agreement $1.526M</c:v>
                </c:pt>
                <c:pt idx="2">
                  <c:v>RH2 Contract</c:v>
                </c:pt>
                <c:pt idx="3">
                  <c:v>Reclamation MOA</c:v>
                </c:pt>
                <c:pt idx="4">
                  <c:v>RH2 #1</c:v>
                </c:pt>
                <c:pt idx="5">
                  <c:v>Physical Model</c:v>
                </c:pt>
                <c:pt idx="6">
                  <c:v>RH2 #2 &amp; #3</c:v>
                </c:pt>
                <c:pt idx="7">
                  <c:v>Apollo Contract</c:v>
                </c:pt>
                <c:pt idx="8">
                  <c:v>Apollo Limited NTP</c:v>
                </c:pt>
                <c:pt idx="9">
                  <c:v>Apollo Full NTP</c:v>
                </c:pt>
                <c:pt idx="10">
                  <c:v>First Pump Operation</c:v>
                </c:pt>
                <c:pt idx="11">
                  <c:v>Commissioning</c:v>
                </c:pt>
                <c:pt idx="12">
                  <c:v>Receipt of BPA Funds</c:v>
                </c:pt>
                <c:pt idx="13">
                  <c:v>Operational Testing</c:v>
                </c:pt>
                <c:pt idx="14">
                  <c:v>Official Completion</c:v>
                </c:pt>
              </c:strCache>
            </c:strRef>
          </c:cat>
          <c:val>
            <c:numRef>
              <c:f>'Project Timeline'!$F$5:$F$19</c:f>
              <c:numCache>
                <c:formatCode>General</c:formatCode>
                <c:ptCount val="15"/>
                <c:pt idx="0">
                  <c:v>25</c:v>
                </c:pt>
                <c:pt idx="1">
                  <c:v>20</c:v>
                </c:pt>
                <c:pt idx="2">
                  <c:v>-20</c:v>
                </c:pt>
                <c:pt idx="3">
                  <c:v>15</c:v>
                </c:pt>
                <c:pt idx="4">
                  <c:v>-17</c:v>
                </c:pt>
                <c:pt idx="5">
                  <c:v>-13</c:v>
                </c:pt>
                <c:pt idx="6">
                  <c:v>-17</c:v>
                </c:pt>
                <c:pt idx="7">
                  <c:v>20</c:v>
                </c:pt>
                <c:pt idx="8">
                  <c:v>15</c:v>
                </c:pt>
                <c:pt idx="9">
                  <c:v>10</c:v>
                </c:pt>
                <c:pt idx="10">
                  <c:v>-20</c:v>
                </c:pt>
                <c:pt idx="11">
                  <c:v>-15</c:v>
                </c:pt>
                <c:pt idx="12">
                  <c:v>20</c:v>
                </c:pt>
                <c:pt idx="13">
                  <c:v>-13</c:v>
                </c:pt>
                <c:pt idx="14">
                  <c:v>25</c:v>
                </c:pt>
              </c:numCache>
            </c:numRef>
          </c:val>
          <c:extLst>
            <c:ext xmlns:c16="http://schemas.microsoft.com/office/drawing/2014/chart" uri="{C3380CC4-5D6E-409C-BE32-E72D297353CC}">
              <c16:uniqueId val="{0000000C-2DE9-4AB6-AE0B-C29C043761D6}"/>
            </c:ext>
          </c:extLst>
        </c:ser>
        <c:dLbls>
          <c:showLegendKey val="0"/>
          <c:showVal val="0"/>
          <c:showCatName val="0"/>
          <c:showSerName val="0"/>
          <c:showPercent val="0"/>
          <c:showBubbleSize val="0"/>
        </c:dLbls>
        <c:gapWidth val="150"/>
        <c:axId val="26182784"/>
        <c:axId val="26176896"/>
      </c:barChart>
      <c:lineChart>
        <c:grouping val="standard"/>
        <c:varyColors val="0"/>
        <c:ser>
          <c:idx val="0"/>
          <c:order val="0"/>
          <c:tx>
            <c:strRef>
              <c:f>'Project Timeline'!$B$4</c:f>
              <c:strCache>
                <c:ptCount val="1"/>
                <c:pt idx="0">
                  <c:v>DATE</c:v>
                </c:pt>
              </c:strCache>
            </c:strRef>
          </c:tx>
          <c:spPr>
            <a:ln w="28575">
              <a:noFill/>
            </a:ln>
          </c:spPr>
          <c:marker>
            <c:spPr>
              <a:solidFill>
                <a:srgbClr val="FF0000"/>
              </a:solidFill>
            </c:spPr>
          </c:marker>
          <c:errBars>
            <c:errDir val="y"/>
            <c:errBarType val="both"/>
            <c:errValType val="percentage"/>
            <c:noEndCap val="0"/>
            <c:val val="5"/>
          </c:errBars>
          <c:cat>
            <c:numRef>
              <c:f>'Project Timeline'!$B$5:$B$19</c:f>
              <c:numCache>
                <c:formatCode>mmm\,\ yyyy;@</c:formatCode>
                <c:ptCount val="15"/>
                <c:pt idx="0">
                  <c:v>42243</c:v>
                </c:pt>
                <c:pt idx="1">
                  <c:v>42300</c:v>
                </c:pt>
                <c:pt idx="2">
                  <c:v>42345</c:v>
                </c:pt>
                <c:pt idx="3">
                  <c:v>42417</c:v>
                </c:pt>
                <c:pt idx="4">
                  <c:v>42509</c:v>
                </c:pt>
                <c:pt idx="5">
                  <c:v>42571</c:v>
                </c:pt>
                <c:pt idx="6">
                  <c:v>42695</c:v>
                </c:pt>
                <c:pt idx="7">
                  <c:v>42724</c:v>
                </c:pt>
                <c:pt idx="8">
                  <c:v>42731</c:v>
                </c:pt>
                <c:pt idx="9">
                  <c:v>42758</c:v>
                </c:pt>
                <c:pt idx="10">
                  <c:v>42990</c:v>
                </c:pt>
                <c:pt idx="11">
                  <c:v>43023</c:v>
                </c:pt>
                <c:pt idx="12">
                  <c:v>43052</c:v>
                </c:pt>
                <c:pt idx="13">
                  <c:v>43205</c:v>
                </c:pt>
                <c:pt idx="14">
                  <c:v>43259</c:v>
                </c:pt>
              </c:numCache>
            </c:numRef>
          </c:cat>
          <c:val>
            <c:numRef>
              <c:f>'Project Timeline'!$E$5:$E$19</c:f>
              <c:numCache>
                <c:formatCode>General</c:formatCode>
                <c:ptCount val="1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numCache>
            </c:numRef>
          </c:val>
          <c:smooth val="1"/>
          <c:extLst>
            <c:ext xmlns:c16="http://schemas.microsoft.com/office/drawing/2014/chart" uri="{C3380CC4-5D6E-409C-BE32-E72D297353CC}">
              <c16:uniqueId val="{0000000D-2DE9-4AB6-AE0B-C29C043761D6}"/>
            </c:ext>
          </c:extLst>
        </c:ser>
        <c:dLbls>
          <c:showLegendKey val="0"/>
          <c:showVal val="0"/>
          <c:showCatName val="0"/>
          <c:showSerName val="0"/>
          <c:showPercent val="0"/>
          <c:showBubbleSize val="0"/>
        </c:dLbls>
        <c:marker val="1"/>
        <c:smooth val="0"/>
        <c:axId val="26173824"/>
        <c:axId val="26175360"/>
      </c:lineChart>
      <c:dateAx>
        <c:axId val="26173824"/>
        <c:scaling>
          <c:orientation val="minMax"/>
          <c:max val="43282"/>
          <c:min val="42217"/>
        </c:scaling>
        <c:delete val="0"/>
        <c:axPos val="b"/>
        <c:numFmt formatCode="mmm\,\ yyyy;@" sourceLinked="0"/>
        <c:majorTickMark val="cross"/>
        <c:minorTickMark val="in"/>
        <c:tickLblPos val="nextTo"/>
        <c:txPr>
          <a:bodyPr rot="3420000"/>
          <a:lstStyle/>
          <a:p>
            <a:pPr>
              <a:defRPr sz="1100"/>
            </a:pPr>
            <a:endParaRPr lang="en-US"/>
          </a:p>
        </c:txPr>
        <c:crossAx val="26175360"/>
        <c:crosses val="autoZero"/>
        <c:auto val="1"/>
        <c:lblOffset val="100"/>
        <c:baseTimeUnit val="days"/>
        <c:majorUnit val="1"/>
        <c:majorTimeUnit val="months"/>
        <c:minorUnit val="7"/>
        <c:minorTimeUnit val="days"/>
      </c:dateAx>
      <c:valAx>
        <c:axId val="26175360"/>
        <c:scaling>
          <c:orientation val="minMax"/>
        </c:scaling>
        <c:delete val="1"/>
        <c:axPos val="l"/>
        <c:numFmt formatCode="General" sourceLinked="1"/>
        <c:majorTickMark val="out"/>
        <c:minorTickMark val="none"/>
        <c:tickLblPos val="nextTo"/>
        <c:crossAx val="26173824"/>
        <c:crosses val="autoZero"/>
        <c:crossBetween val="midCat"/>
      </c:valAx>
      <c:valAx>
        <c:axId val="26176896"/>
        <c:scaling>
          <c:orientation val="minMax"/>
        </c:scaling>
        <c:delete val="1"/>
        <c:axPos val="r"/>
        <c:numFmt formatCode="General" sourceLinked="1"/>
        <c:majorTickMark val="out"/>
        <c:minorTickMark val="none"/>
        <c:tickLblPos val="nextTo"/>
        <c:crossAx val="26182784"/>
        <c:crosses val="max"/>
        <c:crossBetween val="between"/>
      </c:valAx>
      <c:catAx>
        <c:axId val="26182784"/>
        <c:scaling>
          <c:orientation val="minMax"/>
        </c:scaling>
        <c:delete val="1"/>
        <c:axPos val="b"/>
        <c:numFmt formatCode="General" sourceLinked="1"/>
        <c:majorTickMark val="out"/>
        <c:minorTickMark val="none"/>
        <c:tickLblPos val="nextTo"/>
        <c:crossAx val="26176896"/>
        <c:crosses val="autoZero"/>
        <c:auto val="1"/>
        <c:lblAlgn val="ctr"/>
        <c:lblOffset val="100"/>
        <c:noMultiLvlLbl val="0"/>
      </c:catAx>
      <c:spPr>
        <a:noFill/>
        <a:ln w="25400">
          <a:noFill/>
        </a:ln>
      </c:spPr>
    </c:plotArea>
    <c:plotVisOnly val="0"/>
    <c:dispBlanksAs val="gap"/>
    <c:showDLblsOverMax val="0"/>
  </c:chart>
  <c:spPr>
    <a:solidFill>
      <a:srgbClr val="FFFFFF"/>
    </a:solid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36D6E3-7C53-4B5B-8CCE-9B5745EC6BB0}" type="datetimeFigureOut">
              <a:rPr lang="en-US" smtClean="0"/>
              <a:t>11/1/2018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05927B-C49F-4463-9975-4791DEAE58C5}" type="slidenum">
              <a:rPr lang="en-US" smtClean="0"/>
              <a:t>‹#›</a:t>
            </a:fld>
            <a:endParaRPr lang="en-US"/>
          </a:p>
        </p:txBody>
      </p:sp>
    </p:spTree>
    <p:extLst>
      <p:ext uri="{BB962C8B-B14F-4D97-AF65-F5344CB8AC3E}">
        <p14:creationId xmlns:p14="http://schemas.microsoft.com/office/powerpoint/2010/main" val="1514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313147406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813126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1" name="Shape 291"/>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4950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6508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hasCustomPrompt="1"/>
          </p:nvPr>
        </p:nvSpPr>
        <p:spPr>
          <a:xfrm>
            <a:off x="721426" y="3785246"/>
            <a:ext cx="5216699" cy="1546500"/>
          </a:xfrm>
          <a:prstGeom prst="rect">
            <a:avLst/>
          </a:prstGeom>
        </p:spPr>
        <p:txBody>
          <a:bodyPr wrap="square" lIns="91425" tIns="91425" rIns="91425" bIns="91425" anchor="t" anchorCtr="0"/>
          <a:lstStyle>
            <a:lvl1pPr lvl="0">
              <a:spcBef>
                <a:spcPts val="0"/>
              </a:spcBef>
              <a:buClr>
                <a:srgbClr val="2185C5"/>
              </a:buClr>
              <a:buSzPct val="100000"/>
              <a:defRPr sz="3600">
                <a:solidFill>
                  <a:srgbClr val="50758E"/>
                </a:solidFill>
                <a:latin typeface="+mj-lt"/>
              </a:defRPr>
            </a:lvl1pPr>
            <a:lvl2pPr lvl="1">
              <a:spcBef>
                <a:spcPts val="0"/>
              </a:spcBef>
              <a:buClr>
                <a:srgbClr val="2185C5"/>
              </a:buClr>
              <a:buSzPct val="100000"/>
              <a:defRPr sz="3600">
                <a:solidFill>
                  <a:srgbClr val="2185C5"/>
                </a:solidFill>
              </a:defRPr>
            </a:lvl2pPr>
            <a:lvl3pPr lvl="2">
              <a:spcBef>
                <a:spcPts val="0"/>
              </a:spcBef>
              <a:buClr>
                <a:srgbClr val="2185C5"/>
              </a:buClr>
              <a:buSzPct val="100000"/>
              <a:defRPr sz="3600">
                <a:solidFill>
                  <a:srgbClr val="2185C5"/>
                </a:solidFill>
              </a:defRPr>
            </a:lvl3pPr>
            <a:lvl4pPr lvl="3">
              <a:spcBef>
                <a:spcPts val="0"/>
              </a:spcBef>
              <a:buClr>
                <a:srgbClr val="2185C5"/>
              </a:buClr>
              <a:buSzPct val="100000"/>
              <a:defRPr sz="3600">
                <a:solidFill>
                  <a:srgbClr val="2185C5"/>
                </a:solidFill>
              </a:defRPr>
            </a:lvl4pPr>
            <a:lvl5pPr lvl="4">
              <a:spcBef>
                <a:spcPts val="0"/>
              </a:spcBef>
              <a:buClr>
                <a:srgbClr val="2185C5"/>
              </a:buClr>
              <a:buSzPct val="100000"/>
              <a:defRPr sz="3600">
                <a:solidFill>
                  <a:srgbClr val="2185C5"/>
                </a:solidFill>
              </a:defRPr>
            </a:lvl5pPr>
            <a:lvl6pPr lvl="5">
              <a:spcBef>
                <a:spcPts val="0"/>
              </a:spcBef>
              <a:buClr>
                <a:srgbClr val="2185C5"/>
              </a:buClr>
              <a:buSzPct val="100000"/>
              <a:defRPr sz="3600">
                <a:solidFill>
                  <a:srgbClr val="2185C5"/>
                </a:solidFill>
              </a:defRPr>
            </a:lvl6pPr>
            <a:lvl7pPr lvl="6">
              <a:spcBef>
                <a:spcPts val="0"/>
              </a:spcBef>
              <a:buClr>
                <a:srgbClr val="2185C5"/>
              </a:buClr>
              <a:buSzPct val="100000"/>
              <a:defRPr sz="3600">
                <a:solidFill>
                  <a:srgbClr val="2185C5"/>
                </a:solidFill>
              </a:defRPr>
            </a:lvl7pPr>
            <a:lvl8pPr lvl="7">
              <a:spcBef>
                <a:spcPts val="0"/>
              </a:spcBef>
              <a:buClr>
                <a:srgbClr val="2185C5"/>
              </a:buClr>
              <a:buSzPct val="100000"/>
              <a:defRPr sz="3600">
                <a:solidFill>
                  <a:srgbClr val="2185C5"/>
                </a:solidFill>
              </a:defRPr>
            </a:lvl8pPr>
            <a:lvl9pPr lvl="8">
              <a:spcBef>
                <a:spcPts val="0"/>
              </a:spcBef>
              <a:buClr>
                <a:srgbClr val="2185C5"/>
              </a:buClr>
              <a:buSzPct val="100000"/>
              <a:defRPr sz="3600">
                <a:solidFill>
                  <a:srgbClr val="2185C5"/>
                </a:solidFill>
              </a:defRPr>
            </a:lvl9pPr>
          </a:lstStyle>
          <a:p>
            <a:r>
              <a:rPr lang="en-US" dirty="0"/>
              <a:t>Presentation Title</a:t>
            </a:r>
            <a:endParaRPr dirty="0"/>
          </a:p>
        </p:txBody>
      </p:sp>
      <p:sp>
        <p:nvSpPr>
          <p:cNvPr id="10" name="Shape 10"/>
          <p:cNvSpPr/>
          <p:nvPr/>
        </p:nvSpPr>
        <p:spPr>
          <a:xfrm>
            <a:off x="5938246" y="3377552"/>
            <a:ext cx="721800" cy="102899"/>
          </a:xfrm>
          <a:prstGeom prst="rect">
            <a:avLst/>
          </a:prstGeom>
          <a:solidFill>
            <a:srgbClr val="C7AB6C"/>
          </a:solidFill>
          <a:ln>
            <a:solidFill>
              <a:srgbClr val="C7AB6C"/>
            </a:solidFill>
          </a:ln>
        </p:spPr>
        <p:txBody>
          <a:bodyPr wrap="square" lIns="68569" tIns="68569" rIns="68569" bIns="68569" anchor="ctr" anchorCtr="0">
            <a:noAutofit/>
          </a:bodyPr>
          <a:lstStyle/>
          <a:p>
            <a:pPr lvl="0">
              <a:spcBef>
                <a:spcPts val="0"/>
              </a:spcBef>
              <a:buNone/>
            </a:pPr>
            <a:endParaRPr sz="1050"/>
          </a:p>
        </p:txBody>
      </p:sp>
      <p:sp>
        <p:nvSpPr>
          <p:cNvPr id="11" name="Shape 11"/>
          <p:cNvSpPr/>
          <p:nvPr/>
        </p:nvSpPr>
        <p:spPr>
          <a:xfrm>
            <a:off x="6659860" y="3377552"/>
            <a:ext cx="721800" cy="102899"/>
          </a:xfrm>
          <a:prstGeom prst="rect">
            <a:avLst/>
          </a:prstGeom>
          <a:solidFill>
            <a:srgbClr val="93827F"/>
          </a:solidFill>
          <a:ln>
            <a:solidFill>
              <a:srgbClr val="93827F"/>
            </a:solidFill>
          </a:ln>
        </p:spPr>
        <p:txBody>
          <a:bodyPr wrap="square" lIns="68569" tIns="68569" rIns="68569" bIns="68569" anchor="ctr" anchorCtr="0">
            <a:noAutofit/>
          </a:bodyPr>
          <a:lstStyle/>
          <a:p>
            <a:pPr lvl="0">
              <a:spcBef>
                <a:spcPts val="0"/>
              </a:spcBef>
              <a:buNone/>
            </a:pPr>
            <a:endParaRPr sz="1050"/>
          </a:p>
        </p:txBody>
      </p:sp>
      <p:sp>
        <p:nvSpPr>
          <p:cNvPr id="12" name="Shape 12"/>
          <p:cNvSpPr/>
          <p:nvPr/>
        </p:nvSpPr>
        <p:spPr>
          <a:xfrm>
            <a:off x="-1" y="3377552"/>
            <a:ext cx="721800" cy="102899"/>
          </a:xfrm>
          <a:prstGeom prst="rect">
            <a:avLst/>
          </a:prstGeom>
          <a:solidFill>
            <a:srgbClr val="2D3047"/>
          </a:solidFill>
          <a:ln>
            <a:solidFill>
              <a:srgbClr val="2D3047"/>
            </a:solidFill>
          </a:ln>
        </p:spPr>
        <p:txBody>
          <a:bodyPr wrap="square" lIns="68569" tIns="68569" rIns="68569" bIns="68569" anchor="ctr" anchorCtr="0">
            <a:noAutofit/>
          </a:bodyPr>
          <a:lstStyle/>
          <a:p>
            <a:pPr lvl="0">
              <a:spcBef>
                <a:spcPts val="0"/>
              </a:spcBef>
              <a:buNone/>
            </a:pPr>
            <a:endParaRPr sz="1050"/>
          </a:p>
        </p:txBody>
      </p:sp>
      <p:sp>
        <p:nvSpPr>
          <p:cNvPr id="13" name="Shape 13"/>
          <p:cNvSpPr/>
          <p:nvPr/>
        </p:nvSpPr>
        <p:spPr>
          <a:xfrm>
            <a:off x="721425" y="3377552"/>
            <a:ext cx="5216699" cy="102899"/>
          </a:xfrm>
          <a:prstGeom prst="rect">
            <a:avLst/>
          </a:prstGeom>
          <a:solidFill>
            <a:srgbClr val="50758E"/>
          </a:solidFill>
          <a:ln>
            <a:solidFill>
              <a:srgbClr val="50758E"/>
            </a:solidFill>
          </a:ln>
        </p:spPr>
        <p:txBody>
          <a:bodyPr wrap="square" lIns="68569" tIns="68569" rIns="68569" bIns="68569" anchor="ctr" anchorCtr="0">
            <a:noAutofit/>
          </a:bodyPr>
          <a:lstStyle/>
          <a:p>
            <a:pPr lvl="0">
              <a:spcBef>
                <a:spcPts val="0"/>
              </a:spcBef>
              <a:buNone/>
            </a:pPr>
            <a:endParaRPr sz="1050"/>
          </a:p>
        </p:txBody>
      </p:sp>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700" y="274650"/>
            <a:ext cx="6462600" cy="1143000"/>
          </a:xfrm>
          <a:prstGeom prst="rect">
            <a:avLst/>
          </a:prstGeom>
        </p:spPr>
        <p:txBody>
          <a:bodyPr wrap="square" lIns="91425" tIns="91425" rIns="91425" bIns="91425" anchor="b" anchorCtr="0"/>
          <a:lstStyle>
            <a:lvl1pPr lvl="0">
              <a:spcBef>
                <a:spcPts val="0"/>
              </a:spcBef>
              <a:defRPr>
                <a:solidFill>
                  <a:srgbClr val="50758E"/>
                </a:solidFill>
                <a:latin typeface="+mj-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0" name="Shape 30"/>
          <p:cNvSpPr txBox="1">
            <a:spLocks noGrp="1"/>
          </p:cNvSpPr>
          <p:nvPr>
            <p:ph type="body" idx="1"/>
          </p:nvPr>
        </p:nvSpPr>
        <p:spPr>
          <a:xfrm>
            <a:off x="893700" y="1831452"/>
            <a:ext cx="6462600" cy="4736399"/>
          </a:xfrm>
          <a:prstGeom prst="rect">
            <a:avLst/>
          </a:prstGeom>
        </p:spPr>
        <p:txBody>
          <a:bodyPr wrap="square" lIns="91425" tIns="91425" rIns="91425" bIns="91425" anchor="t" anchorCtr="0"/>
          <a:lstStyle>
            <a:lvl1pPr lvl="0">
              <a:spcBef>
                <a:spcPts val="0"/>
              </a:spcBef>
              <a:defRPr>
                <a:solidFill>
                  <a:srgbClr val="2D3047"/>
                </a:solidFill>
                <a:latin typeface="+mn-lt"/>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31" name="Shape 31"/>
          <p:cNvSpPr/>
          <p:nvPr/>
        </p:nvSpPr>
        <p:spPr>
          <a:xfrm>
            <a:off x="7356367" y="6755102"/>
            <a:ext cx="893699" cy="102899"/>
          </a:xfrm>
          <a:prstGeom prst="rect">
            <a:avLst/>
          </a:prstGeom>
          <a:solidFill>
            <a:srgbClr val="C7AB6C"/>
          </a:solidFill>
          <a:ln>
            <a:solidFill>
              <a:srgbClr val="C7AB6C"/>
            </a:solidFill>
          </a:ln>
        </p:spPr>
        <p:txBody>
          <a:bodyPr wrap="square" lIns="68569" tIns="68569" rIns="68569" bIns="68569" anchor="ctr" anchorCtr="0">
            <a:noAutofit/>
          </a:bodyPr>
          <a:lstStyle/>
          <a:p>
            <a:pPr lvl="0">
              <a:spcBef>
                <a:spcPts val="0"/>
              </a:spcBef>
              <a:buNone/>
            </a:pPr>
            <a:endParaRPr sz="1050"/>
          </a:p>
        </p:txBody>
      </p:sp>
      <p:sp>
        <p:nvSpPr>
          <p:cNvPr id="32" name="Shape 32"/>
          <p:cNvSpPr/>
          <p:nvPr/>
        </p:nvSpPr>
        <p:spPr>
          <a:xfrm>
            <a:off x="8250312" y="6755102"/>
            <a:ext cx="893699" cy="102899"/>
          </a:xfrm>
          <a:prstGeom prst="rect">
            <a:avLst/>
          </a:prstGeom>
          <a:solidFill>
            <a:srgbClr val="93827F"/>
          </a:solidFill>
          <a:ln>
            <a:solidFill>
              <a:srgbClr val="93827F"/>
            </a:solidFill>
          </a:ln>
        </p:spPr>
        <p:txBody>
          <a:bodyPr wrap="square" lIns="68569" tIns="68569" rIns="68569" bIns="68569" anchor="ctr" anchorCtr="0">
            <a:noAutofit/>
          </a:bodyPr>
          <a:lstStyle/>
          <a:p>
            <a:pPr lvl="0">
              <a:spcBef>
                <a:spcPts val="0"/>
              </a:spcBef>
              <a:buNone/>
            </a:pPr>
            <a:endParaRPr sz="1050"/>
          </a:p>
        </p:txBody>
      </p:sp>
      <p:sp>
        <p:nvSpPr>
          <p:cNvPr id="33" name="Shape 33"/>
          <p:cNvSpPr/>
          <p:nvPr/>
        </p:nvSpPr>
        <p:spPr>
          <a:xfrm>
            <a:off x="1" y="6755102"/>
            <a:ext cx="893699" cy="102899"/>
          </a:xfrm>
          <a:prstGeom prst="rect">
            <a:avLst/>
          </a:prstGeom>
          <a:solidFill>
            <a:srgbClr val="2D3047"/>
          </a:solidFill>
          <a:ln>
            <a:solidFill>
              <a:srgbClr val="2D3047"/>
            </a:solidFill>
          </a:ln>
        </p:spPr>
        <p:txBody>
          <a:bodyPr wrap="square" lIns="68569" tIns="68569" rIns="68569" bIns="68569" anchor="ctr" anchorCtr="0">
            <a:noAutofit/>
          </a:bodyPr>
          <a:lstStyle/>
          <a:p>
            <a:pPr lvl="0">
              <a:spcBef>
                <a:spcPts val="0"/>
              </a:spcBef>
              <a:buNone/>
            </a:pPr>
            <a:endParaRPr sz="1050"/>
          </a:p>
        </p:txBody>
      </p:sp>
      <p:sp>
        <p:nvSpPr>
          <p:cNvPr id="34" name="Shape 34"/>
          <p:cNvSpPr/>
          <p:nvPr/>
        </p:nvSpPr>
        <p:spPr>
          <a:xfrm>
            <a:off x="893709" y="6755102"/>
            <a:ext cx="6462600" cy="102899"/>
          </a:xfrm>
          <a:prstGeom prst="rect">
            <a:avLst/>
          </a:prstGeom>
          <a:solidFill>
            <a:srgbClr val="50758E"/>
          </a:solidFill>
          <a:ln>
            <a:solidFill>
              <a:srgbClr val="50758E"/>
            </a:solidFill>
          </a:ln>
        </p:spPr>
        <p:txBody>
          <a:bodyPr wrap="square" lIns="68569" tIns="68569" rIns="68569" bIns="68569" anchor="ctr" anchorCtr="0">
            <a:noAutofit/>
          </a:bodyPr>
          <a:lstStyle/>
          <a:p>
            <a:pPr lvl="0">
              <a:spcBef>
                <a:spcPts val="0"/>
              </a:spcBef>
              <a:buNone/>
            </a:pPr>
            <a:endParaRPr sz="1050"/>
          </a:p>
        </p:txBody>
      </p:sp>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ank color background">
    <p:spTree>
      <p:nvGrpSpPr>
        <p:cNvPr id="1" name="Shape 69"/>
        <p:cNvGrpSpPr/>
        <p:nvPr/>
      </p:nvGrpSpPr>
      <p:grpSpPr>
        <a:xfrm>
          <a:off x="0" y="0"/>
          <a:ext cx="0" cy="0"/>
          <a:chOff x="0" y="0"/>
          <a:chExt cx="0" cy="0"/>
        </a:xfrm>
      </p:grpSpPr>
      <p:sp>
        <p:nvSpPr>
          <p:cNvPr id="6" name="Shape 48"/>
          <p:cNvSpPr/>
          <p:nvPr userDrawn="1"/>
        </p:nvSpPr>
        <p:spPr>
          <a:xfrm>
            <a:off x="7356367" y="6755102"/>
            <a:ext cx="893699" cy="102899"/>
          </a:xfrm>
          <a:prstGeom prst="rect">
            <a:avLst/>
          </a:prstGeom>
          <a:solidFill>
            <a:srgbClr val="C7AB6C"/>
          </a:solidFill>
          <a:ln>
            <a:solidFill>
              <a:srgbClr val="C7AB6C"/>
            </a:solidFill>
          </a:ln>
        </p:spPr>
        <p:txBody>
          <a:bodyPr wrap="square" lIns="68569" tIns="68569" rIns="68569" bIns="68569" anchor="ctr" anchorCtr="0">
            <a:noAutofit/>
          </a:bodyPr>
          <a:lstStyle/>
          <a:p>
            <a:pPr lvl="0">
              <a:spcBef>
                <a:spcPts val="0"/>
              </a:spcBef>
              <a:buNone/>
            </a:pPr>
            <a:endParaRPr sz="1050"/>
          </a:p>
        </p:txBody>
      </p:sp>
      <p:sp>
        <p:nvSpPr>
          <p:cNvPr id="7" name="Shape 49"/>
          <p:cNvSpPr/>
          <p:nvPr userDrawn="1"/>
        </p:nvSpPr>
        <p:spPr>
          <a:xfrm>
            <a:off x="8250312" y="6755102"/>
            <a:ext cx="893699" cy="102899"/>
          </a:xfrm>
          <a:prstGeom prst="rect">
            <a:avLst/>
          </a:prstGeom>
          <a:solidFill>
            <a:srgbClr val="93827F"/>
          </a:solidFill>
          <a:ln>
            <a:solidFill>
              <a:srgbClr val="93827F"/>
            </a:solidFill>
          </a:ln>
        </p:spPr>
        <p:txBody>
          <a:bodyPr wrap="square" lIns="68569" tIns="68569" rIns="68569" bIns="68569" anchor="ctr" anchorCtr="0">
            <a:noAutofit/>
          </a:bodyPr>
          <a:lstStyle/>
          <a:p>
            <a:pPr lvl="0">
              <a:spcBef>
                <a:spcPts val="0"/>
              </a:spcBef>
              <a:buNone/>
            </a:pPr>
            <a:endParaRPr sz="1050"/>
          </a:p>
        </p:txBody>
      </p:sp>
      <p:sp>
        <p:nvSpPr>
          <p:cNvPr id="8" name="Shape 50"/>
          <p:cNvSpPr/>
          <p:nvPr userDrawn="1"/>
        </p:nvSpPr>
        <p:spPr>
          <a:xfrm>
            <a:off x="1" y="6755102"/>
            <a:ext cx="893699" cy="102899"/>
          </a:xfrm>
          <a:prstGeom prst="rect">
            <a:avLst/>
          </a:prstGeom>
          <a:solidFill>
            <a:srgbClr val="2D3047"/>
          </a:solidFill>
          <a:ln>
            <a:solidFill>
              <a:srgbClr val="2D3047"/>
            </a:solidFill>
          </a:ln>
        </p:spPr>
        <p:txBody>
          <a:bodyPr wrap="square" lIns="68569" tIns="68569" rIns="68569" bIns="68569" anchor="ctr" anchorCtr="0">
            <a:noAutofit/>
          </a:bodyPr>
          <a:lstStyle/>
          <a:p>
            <a:pPr lvl="0">
              <a:spcBef>
                <a:spcPts val="0"/>
              </a:spcBef>
              <a:buNone/>
            </a:pPr>
            <a:endParaRPr sz="1050"/>
          </a:p>
        </p:txBody>
      </p:sp>
      <p:sp>
        <p:nvSpPr>
          <p:cNvPr id="9" name="Shape 51"/>
          <p:cNvSpPr/>
          <p:nvPr userDrawn="1"/>
        </p:nvSpPr>
        <p:spPr>
          <a:xfrm>
            <a:off x="893709" y="6755102"/>
            <a:ext cx="6462600" cy="102899"/>
          </a:xfrm>
          <a:prstGeom prst="rect">
            <a:avLst/>
          </a:prstGeom>
          <a:solidFill>
            <a:srgbClr val="50758E"/>
          </a:solidFill>
          <a:ln>
            <a:solidFill>
              <a:srgbClr val="50758E"/>
            </a:solidFill>
          </a:ln>
        </p:spPr>
        <p:txBody>
          <a:bodyPr wrap="square" lIns="68569" tIns="68569" rIns="68569" bIns="68569" anchor="ctr" anchorCtr="0">
            <a:noAutofit/>
          </a:bodyPr>
          <a:lstStyle/>
          <a:p>
            <a:pPr lvl="0">
              <a:spcBef>
                <a:spcPts val="0"/>
              </a:spcBef>
              <a:buNone/>
            </a:pPr>
            <a:endParaRPr sz="1050"/>
          </a:p>
        </p:txBody>
      </p:sp>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FFFFF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93700" y="274650"/>
            <a:ext cx="6462600" cy="1143000"/>
          </a:xfrm>
          <a:prstGeom prst="rect">
            <a:avLst/>
          </a:prstGeom>
          <a:noFill/>
          <a:ln>
            <a:noFill/>
          </a:ln>
        </p:spPr>
        <p:txBody>
          <a:bodyPr wrap="square" lIns="91425" tIns="91425" rIns="91425" bIns="91425" anchor="b" anchorCtr="0"/>
          <a:lstStyle>
            <a:lvl1pPr lvl="0">
              <a:spcBef>
                <a:spcPts val="0"/>
              </a:spcBef>
              <a:buClr>
                <a:srgbClr val="97ABBC"/>
              </a:buClr>
              <a:buSzPct val="100000"/>
              <a:buFont typeface="Raleway"/>
              <a:buNone/>
              <a:defRPr sz="3600">
                <a:solidFill>
                  <a:srgbClr val="97ABBC"/>
                </a:solidFill>
                <a:latin typeface="Raleway"/>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r>
              <a:rPr lang="en-US" dirty="0"/>
              <a:t>Click here to add text</a:t>
            </a:r>
            <a:endParaRPr dirty="0"/>
          </a:p>
        </p:txBody>
      </p:sp>
      <p:sp>
        <p:nvSpPr>
          <p:cNvPr id="7" name="Shape 7"/>
          <p:cNvSpPr txBox="1">
            <a:spLocks noGrp="1"/>
          </p:cNvSpPr>
          <p:nvPr>
            <p:ph type="body" idx="1"/>
          </p:nvPr>
        </p:nvSpPr>
        <p:spPr>
          <a:xfrm>
            <a:off x="893700" y="1831452"/>
            <a:ext cx="6462600" cy="4736399"/>
          </a:xfrm>
          <a:prstGeom prst="rect">
            <a:avLst/>
          </a:prstGeom>
          <a:noFill/>
          <a:ln>
            <a:noFill/>
          </a:ln>
        </p:spPr>
        <p:txBody>
          <a:bodyPr wrap="square" lIns="91425" tIns="91425" rIns="91425" bIns="91425" anchor="t" anchorCtr="0"/>
          <a:lstStyle>
            <a:lvl1pPr lvl="0">
              <a:spcBef>
                <a:spcPts val="600"/>
              </a:spcBef>
              <a:buClr>
                <a:srgbClr val="677480"/>
              </a:buClr>
              <a:buSzPct val="100000"/>
              <a:buFont typeface="Lato"/>
              <a:buChar char="▷"/>
              <a:defRPr sz="3000">
                <a:solidFill>
                  <a:srgbClr val="677480"/>
                </a:solidFill>
                <a:latin typeface="Lato"/>
                <a:ea typeface="Lato"/>
                <a:cs typeface="Lato"/>
                <a:sym typeface="Lato"/>
              </a:defRPr>
            </a:lvl1pPr>
            <a:lvl2pPr lvl="1">
              <a:spcBef>
                <a:spcPts val="480"/>
              </a:spcBef>
              <a:buClr>
                <a:srgbClr val="677480"/>
              </a:buClr>
              <a:buSzPct val="100000"/>
              <a:buFont typeface="Lato"/>
              <a:buChar char="○"/>
              <a:defRPr sz="2400">
                <a:solidFill>
                  <a:srgbClr val="677480"/>
                </a:solidFill>
                <a:latin typeface="Lato"/>
                <a:ea typeface="Lato"/>
                <a:cs typeface="Lato"/>
                <a:sym typeface="Lato"/>
              </a:defRPr>
            </a:lvl2pPr>
            <a:lvl3pPr lvl="2">
              <a:spcBef>
                <a:spcPts val="480"/>
              </a:spcBef>
              <a:buClr>
                <a:srgbClr val="677480"/>
              </a:buClr>
              <a:buSzPct val="100000"/>
              <a:buFont typeface="Lato"/>
              <a:buChar char="■"/>
              <a:defRPr sz="2400">
                <a:solidFill>
                  <a:srgbClr val="677480"/>
                </a:solidFill>
                <a:latin typeface="Lato"/>
                <a:ea typeface="Lato"/>
                <a:cs typeface="Lato"/>
                <a:sym typeface="Lato"/>
              </a:defRPr>
            </a:lvl3pPr>
            <a:lvl4pPr lvl="3">
              <a:spcBef>
                <a:spcPts val="360"/>
              </a:spcBef>
              <a:buClr>
                <a:srgbClr val="677480"/>
              </a:buClr>
              <a:buSzPct val="100000"/>
              <a:buFont typeface="Lato"/>
              <a:buChar char="●"/>
              <a:defRPr sz="1800">
                <a:solidFill>
                  <a:srgbClr val="677480"/>
                </a:solidFill>
                <a:latin typeface="Lato"/>
                <a:ea typeface="Lato"/>
                <a:cs typeface="Lato"/>
                <a:sym typeface="Lato"/>
              </a:defRPr>
            </a:lvl4pPr>
            <a:lvl5pPr lvl="4">
              <a:spcBef>
                <a:spcPts val="360"/>
              </a:spcBef>
              <a:buClr>
                <a:srgbClr val="677480"/>
              </a:buClr>
              <a:buSzPct val="100000"/>
              <a:buFont typeface="Lato"/>
              <a:buChar char="○"/>
              <a:defRPr sz="1800">
                <a:solidFill>
                  <a:srgbClr val="677480"/>
                </a:solidFill>
                <a:latin typeface="Lato"/>
                <a:ea typeface="Lato"/>
                <a:cs typeface="Lato"/>
                <a:sym typeface="Lato"/>
              </a:defRPr>
            </a:lvl5pPr>
            <a:lvl6pPr lvl="5">
              <a:spcBef>
                <a:spcPts val="360"/>
              </a:spcBef>
              <a:buClr>
                <a:srgbClr val="677480"/>
              </a:buClr>
              <a:buSzPct val="100000"/>
              <a:buFont typeface="Lato"/>
              <a:buChar char="■"/>
              <a:defRPr sz="1800">
                <a:solidFill>
                  <a:srgbClr val="677480"/>
                </a:solidFill>
                <a:latin typeface="Lato"/>
                <a:ea typeface="Lato"/>
                <a:cs typeface="Lato"/>
                <a:sym typeface="Lato"/>
              </a:defRPr>
            </a:lvl6pPr>
            <a:lvl7pPr lvl="6">
              <a:spcBef>
                <a:spcPts val="360"/>
              </a:spcBef>
              <a:buClr>
                <a:srgbClr val="677480"/>
              </a:buClr>
              <a:buSzPct val="100000"/>
              <a:buFont typeface="Lato"/>
              <a:buChar char="●"/>
              <a:defRPr sz="1800">
                <a:solidFill>
                  <a:srgbClr val="677480"/>
                </a:solidFill>
                <a:latin typeface="Lato"/>
                <a:ea typeface="Lato"/>
                <a:cs typeface="Lato"/>
                <a:sym typeface="Lato"/>
              </a:defRPr>
            </a:lvl7pPr>
            <a:lvl8pPr lvl="7">
              <a:spcBef>
                <a:spcPts val="360"/>
              </a:spcBef>
              <a:buClr>
                <a:srgbClr val="677480"/>
              </a:buClr>
              <a:buSzPct val="100000"/>
              <a:buFont typeface="Lato"/>
              <a:buChar char="○"/>
              <a:defRPr sz="1800">
                <a:solidFill>
                  <a:srgbClr val="677480"/>
                </a:solidFill>
                <a:latin typeface="Lato"/>
                <a:ea typeface="Lato"/>
                <a:cs typeface="Lato"/>
                <a:sym typeface="Lato"/>
              </a:defRPr>
            </a:lvl8pPr>
            <a:lvl9pPr lvl="8">
              <a:spcBef>
                <a:spcPts val="360"/>
              </a:spcBef>
              <a:buClr>
                <a:srgbClr val="677480"/>
              </a:buClr>
              <a:buSzPct val="100000"/>
              <a:buFont typeface="Lato"/>
              <a:buChar char="■"/>
              <a:defRPr sz="1800">
                <a:solidFill>
                  <a:srgbClr val="677480"/>
                </a:solidFill>
                <a:latin typeface="Lato"/>
                <a:ea typeface="Lato"/>
                <a:cs typeface="Lato"/>
                <a:sym typeface="Lato"/>
              </a:defRPr>
            </a:lvl9pPr>
          </a:lstStyle>
          <a:p>
            <a:endParaRPr dirty="0"/>
          </a:p>
        </p:txBody>
      </p:sp>
      <p:sp>
        <p:nvSpPr>
          <p:cNvPr id="2" name="Footer Placeholder 1"/>
          <p:cNvSpPr>
            <a:spLocks noGrp="1"/>
          </p:cNvSpPr>
          <p:nvPr>
            <p:ph type="ftr" sz="quarter" idx="3"/>
          </p:nvPr>
        </p:nvSpPr>
        <p:spPr>
          <a:xfrm>
            <a:off x="171275" y="621373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PPL1.6 Pumping Plant</a:t>
            </a:r>
            <a:endParaRPr lang="en-US" dirty="0"/>
          </a:p>
        </p:txBody>
      </p:sp>
      <p:sp>
        <p:nvSpPr>
          <p:cNvPr id="3" name="Slide Number Placeholder 2"/>
          <p:cNvSpPr>
            <a:spLocks noGrp="1"/>
          </p:cNvSpPr>
          <p:nvPr>
            <p:ph type="sldNum" sz="quarter" idx="4"/>
          </p:nvPr>
        </p:nvSpPr>
        <p:spPr>
          <a:xfrm>
            <a:off x="6838426" y="620534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0693F-760F-4157-877D-502595960FF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8" r:id="rId1"/>
    <p:sldLayoutId id="2147483651" r:id="rId2"/>
    <p:sldLayoutId id="2147483657" r:id="rId3"/>
  </p:sldLayoutIdLst>
  <p:transition>
    <p:fade/>
  </p:transition>
  <p:timing>
    <p:tnLst>
      <p:par>
        <p:cTn id="1" dur="indefinite" restart="never" nodeType="tmRoot"/>
      </p:par>
    </p:tnLst>
  </p:timing>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50758E"/>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2D3047"/>
          </a:solidFill>
          <a:latin typeface="+mn-lt"/>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733097" y="3696185"/>
            <a:ext cx="6692462" cy="1159875"/>
          </a:xfrm>
          <a:prstGeom prst="rect">
            <a:avLst/>
          </a:prstGeom>
        </p:spPr>
        <p:txBody>
          <a:bodyPr wrap="square" lIns="68569" tIns="68569" rIns="68569" bIns="68569" anchor="t" anchorCtr="0">
            <a:noAutofit/>
          </a:bodyPr>
          <a:lstStyle/>
          <a:p>
            <a:r>
              <a:rPr lang="en" dirty="0" smtClean="0"/>
              <a:t>PPL1.6 Pumping Plant Project Overview</a:t>
            </a:r>
            <a:endParaRPr lang="en" dirty="0"/>
          </a:p>
        </p:txBody>
      </p:sp>
      <p:sp>
        <p:nvSpPr>
          <p:cNvPr id="2" name="TextBox 1"/>
          <p:cNvSpPr txBox="1"/>
          <p:nvPr/>
        </p:nvSpPr>
        <p:spPr>
          <a:xfrm>
            <a:off x="721273" y="5261721"/>
            <a:ext cx="6704286" cy="507831"/>
          </a:xfrm>
          <a:prstGeom prst="rect">
            <a:avLst/>
          </a:prstGeom>
          <a:noFill/>
        </p:spPr>
        <p:txBody>
          <a:bodyPr wrap="square" rtlCol="0">
            <a:spAutoFit/>
          </a:bodyPr>
          <a:lstStyle/>
          <a:p>
            <a:r>
              <a:rPr lang="en-US" sz="1350" dirty="0" smtClean="0">
                <a:solidFill>
                  <a:srgbClr val="2D3047"/>
                </a:solidFill>
              </a:rPr>
              <a:t>John O’Callaghan, </a:t>
            </a:r>
            <a:r>
              <a:rPr lang="en-US" sz="1350" dirty="0" smtClean="0">
                <a:solidFill>
                  <a:srgbClr val="2D3047"/>
                </a:solidFill>
              </a:rPr>
              <a:t>Assistant Manager, Technical Services</a:t>
            </a:r>
            <a:endParaRPr lang="en-US" sz="1350" dirty="0" smtClean="0">
              <a:solidFill>
                <a:srgbClr val="2D3047"/>
              </a:solidFill>
            </a:endParaRPr>
          </a:p>
          <a:p>
            <a:r>
              <a:rPr lang="en-US" sz="1350" dirty="0" smtClean="0">
                <a:solidFill>
                  <a:srgbClr val="2D3047"/>
                </a:solidFill>
              </a:rPr>
              <a:t>South Columbia Basin Irrigation District</a:t>
            </a:r>
            <a:endParaRPr lang="en-US" sz="1350" dirty="0">
              <a:solidFill>
                <a:srgbClr val="2D3047"/>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547197" y="308229"/>
            <a:ext cx="4846950" cy="857250"/>
          </a:xfrm>
          <a:prstGeom prst="rect">
            <a:avLst/>
          </a:prstGeom>
        </p:spPr>
        <p:txBody>
          <a:bodyPr wrap="square" lIns="68569" tIns="68569" rIns="68569" bIns="68569" anchor="b" anchorCtr="0">
            <a:noAutofit/>
          </a:bodyPr>
          <a:lstStyle/>
          <a:p>
            <a:r>
              <a:rPr lang="en" dirty="0" smtClean="0"/>
              <a:t>Timeline</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342900" indent="-171450"/>
            <a:endParaRPr lang="en"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5319" y="5748282"/>
            <a:ext cx="658681" cy="658681"/>
          </a:xfrm>
          <a:prstGeom prst="rect">
            <a:avLst/>
          </a:prstGeom>
        </p:spPr>
      </p:pic>
      <p:graphicFrame>
        <p:nvGraphicFramePr>
          <p:cNvPr id="5" name="Project Timeline" descr="Timeline charting project details">
            <a:extLst>
              <a:ext uri="{FF2B5EF4-FFF2-40B4-BE49-F238E27FC236}">
                <a16:creationId xmlns:a16="http://schemas.microsoft.com/office/drawing/2014/main" id="{00000000-0008-0000-0000-00000B000000}"/>
              </a:ext>
            </a:extLst>
          </p:cNvPr>
          <p:cNvGraphicFramePr>
            <a:graphicFrameLocks/>
          </p:cNvGraphicFramePr>
          <p:nvPr>
            <p:extLst>
              <p:ext uri="{D42A27DB-BD31-4B8C-83A1-F6EECF244321}">
                <p14:modId xmlns:p14="http://schemas.microsoft.com/office/powerpoint/2010/main" val="2380630605"/>
              </p:ext>
            </p:extLst>
          </p:nvPr>
        </p:nvGraphicFramePr>
        <p:xfrm>
          <a:off x="-1277" y="1208015"/>
          <a:ext cx="9163050" cy="4540267"/>
        </p:xfrm>
        <a:graphic>
          <a:graphicData uri="http://schemas.openxmlformats.org/drawingml/2006/chart">
            <c:chart xmlns:c="http://schemas.openxmlformats.org/drawingml/2006/chart" xmlns:r="http://schemas.openxmlformats.org/officeDocument/2006/relationships" r:id="rId4"/>
          </a:graphicData>
        </a:graphic>
      </p:graphicFrame>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10</a:t>
            </a:fld>
            <a:endParaRPr lang="en-US" dirty="0"/>
          </a:p>
        </p:txBody>
      </p:sp>
    </p:spTree>
    <p:extLst>
      <p:ext uri="{BB962C8B-B14F-4D97-AF65-F5344CB8AC3E}">
        <p14:creationId xmlns:p14="http://schemas.microsoft.com/office/powerpoint/2010/main" val="2298701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6" y="1063238"/>
            <a:ext cx="7883739" cy="857250"/>
          </a:xfrm>
          <a:prstGeom prst="rect">
            <a:avLst/>
          </a:prstGeom>
        </p:spPr>
        <p:txBody>
          <a:bodyPr wrap="square" lIns="68569" tIns="68569" rIns="68569" bIns="68569" anchor="b" anchorCtr="0">
            <a:noAutofit/>
          </a:bodyPr>
          <a:lstStyle/>
          <a:p>
            <a:r>
              <a:rPr lang="en" dirty="0" smtClean="0"/>
              <a:t>Timeline and Milestones</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SCBID Letter of Intent sent to Reclamation</a:t>
            </a:r>
          </a:p>
          <a:p>
            <a:pPr marL="628650" lvl="1" indent="-457200"/>
            <a:r>
              <a:rPr lang="en" dirty="0" smtClean="0"/>
              <a:t>06/26/2008</a:t>
            </a:r>
            <a:endParaRPr lang="en" dirty="0"/>
          </a:p>
          <a:p>
            <a:pPr marL="171450">
              <a:buNone/>
            </a:pPr>
            <a:r>
              <a:rPr lang="en" dirty="0" smtClean="0"/>
              <a:t>BPA Incentive Payment</a:t>
            </a:r>
          </a:p>
          <a:p>
            <a:pPr marL="628650" lvl="1" indent="-457200"/>
            <a:r>
              <a:rPr lang="en" dirty="0" smtClean="0"/>
              <a:t>Applica</a:t>
            </a:r>
            <a:r>
              <a:rPr lang="en-US" dirty="0" err="1" smtClean="0"/>
              <a:t>tion</a:t>
            </a:r>
            <a:r>
              <a:rPr lang="en-US" dirty="0" smtClean="0"/>
              <a:t> – 08/27/2015</a:t>
            </a:r>
          </a:p>
          <a:p>
            <a:pPr marL="628650" lvl="1" indent="-457200"/>
            <a:r>
              <a:rPr lang="en" dirty="0" smtClean="0"/>
              <a:t>Agreement Signed – 10/23/2015</a:t>
            </a:r>
          </a:p>
          <a:p>
            <a:pPr marL="628650" lvl="1" indent="-457200"/>
            <a:r>
              <a:rPr lang="en" dirty="0" smtClean="0"/>
              <a:t>Amount of $1,526,425</a:t>
            </a:r>
            <a:endParaRPr lang="en" dirty="0"/>
          </a:p>
          <a:p>
            <a:pPr>
              <a:buNone/>
            </a:pP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11</a:t>
            </a:fld>
            <a:endParaRPr lang="en-US" dirty="0"/>
          </a:p>
        </p:txBody>
      </p:sp>
    </p:spTree>
    <p:extLst>
      <p:ext uri="{BB962C8B-B14F-4D97-AF65-F5344CB8AC3E}">
        <p14:creationId xmlns:p14="http://schemas.microsoft.com/office/powerpoint/2010/main" val="3705304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6" y="1063238"/>
            <a:ext cx="7883739" cy="857250"/>
          </a:xfrm>
          <a:prstGeom prst="rect">
            <a:avLst/>
          </a:prstGeom>
        </p:spPr>
        <p:txBody>
          <a:bodyPr wrap="square" lIns="68569" tIns="68569" rIns="68569" bIns="68569" anchor="b" anchorCtr="0">
            <a:noAutofit/>
          </a:bodyPr>
          <a:lstStyle/>
          <a:p>
            <a:r>
              <a:rPr lang="en" dirty="0" smtClean="0"/>
              <a:t>Timeline and Milestones (cont)</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Reclamation Memorandum of Agreement</a:t>
            </a:r>
          </a:p>
          <a:p>
            <a:pPr marL="628650" lvl="1" indent="-457200"/>
            <a:r>
              <a:rPr lang="en" dirty="0" smtClean="0"/>
              <a:t>Signed – 02/17/2016</a:t>
            </a:r>
            <a:endParaRPr lang="en" dirty="0"/>
          </a:p>
          <a:p>
            <a:pPr marL="171450">
              <a:buNone/>
            </a:pPr>
            <a:r>
              <a:rPr lang="en" dirty="0" smtClean="0"/>
              <a:t>Engineering – RH2 Engineering </a:t>
            </a:r>
          </a:p>
          <a:p>
            <a:pPr marL="628650" lvl="1" indent="-457200"/>
            <a:r>
              <a:rPr lang="en-US" dirty="0" smtClean="0"/>
              <a:t>Professional Services Agreement – 12/07/2015</a:t>
            </a:r>
          </a:p>
          <a:p>
            <a:pPr marL="628650" lvl="1" indent="-457200"/>
            <a:r>
              <a:rPr lang="en" dirty="0" smtClean="0"/>
              <a:t>Amendment #1 – 05/19/2016</a:t>
            </a:r>
          </a:p>
          <a:p>
            <a:pPr marL="628650" lvl="1" indent="-457200"/>
            <a:r>
              <a:rPr lang="en" dirty="0" smtClean="0"/>
              <a:t>Amendment #2 – 11/21/2016</a:t>
            </a:r>
          </a:p>
          <a:p>
            <a:pPr marL="628650" lvl="1" indent="-457200"/>
            <a:r>
              <a:rPr lang="en" dirty="0" smtClean="0"/>
              <a:t>Amendment #3 – 11/21/2016</a:t>
            </a:r>
            <a:endParaRPr lang="en" dirty="0"/>
          </a:p>
          <a:p>
            <a:pPr>
              <a:buNone/>
            </a:pP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12</a:t>
            </a:fld>
            <a:endParaRPr lang="en-US" dirty="0"/>
          </a:p>
        </p:txBody>
      </p:sp>
    </p:spTree>
    <p:extLst>
      <p:ext uri="{BB962C8B-B14F-4D97-AF65-F5344CB8AC3E}">
        <p14:creationId xmlns:p14="http://schemas.microsoft.com/office/powerpoint/2010/main" val="990997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6" y="1063238"/>
            <a:ext cx="7883739" cy="857250"/>
          </a:xfrm>
          <a:prstGeom prst="rect">
            <a:avLst/>
          </a:prstGeom>
        </p:spPr>
        <p:txBody>
          <a:bodyPr wrap="square" lIns="68569" tIns="68569" rIns="68569" bIns="68569" anchor="b" anchorCtr="0">
            <a:noAutofit/>
          </a:bodyPr>
          <a:lstStyle/>
          <a:p>
            <a:r>
              <a:rPr lang="en" dirty="0" smtClean="0"/>
              <a:t>Timeline and Milestones (cont)</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Physical Model Development</a:t>
            </a:r>
          </a:p>
          <a:p>
            <a:pPr marL="628650" lvl="1" indent="-457200"/>
            <a:r>
              <a:rPr lang="en" dirty="0"/>
              <a:t>Northwest Hydraulic Consultants</a:t>
            </a:r>
          </a:p>
          <a:p>
            <a:pPr marL="628650" lvl="1" indent="-457200"/>
            <a:r>
              <a:rPr lang="en-US" dirty="0"/>
              <a:t>Model Test Runs – 07/2016</a:t>
            </a:r>
          </a:p>
          <a:p>
            <a:pPr marL="628650" lvl="1" indent="-457200"/>
            <a:r>
              <a:rPr lang="en" dirty="0"/>
              <a:t>Final Report – 09/09/2016</a:t>
            </a:r>
          </a:p>
          <a:p>
            <a:pPr marL="171450">
              <a:buNone/>
            </a:pPr>
            <a:r>
              <a:rPr lang="en" dirty="0" smtClean="0"/>
              <a:t>Apollo Inc. Contract</a:t>
            </a:r>
          </a:p>
          <a:p>
            <a:pPr marL="628650" lvl="1" indent="-457200"/>
            <a:r>
              <a:rPr lang="en" dirty="0" smtClean="0"/>
              <a:t>Contract Executed – 12/20/2016</a:t>
            </a:r>
          </a:p>
          <a:p>
            <a:pPr marL="628650" lvl="1" indent="-457200"/>
            <a:r>
              <a:rPr lang="en" dirty="0" smtClean="0"/>
              <a:t>Limited Notice to Proceed – 12/27/2016</a:t>
            </a:r>
          </a:p>
          <a:p>
            <a:pPr marL="628650" lvl="1" indent="-457200"/>
            <a:r>
              <a:rPr lang="en" dirty="0" smtClean="0"/>
              <a:t>Full Notice to Proceed – 01/23/2017</a:t>
            </a: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13</a:t>
            </a:fld>
            <a:endParaRPr lang="en-US" dirty="0"/>
          </a:p>
        </p:txBody>
      </p:sp>
    </p:spTree>
    <p:extLst>
      <p:ext uri="{BB962C8B-B14F-4D97-AF65-F5344CB8AC3E}">
        <p14:creationId xmlns:p14="http://schemas.microsoft.com/office/powerpoint/2010/main" val="3214590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ESDC PPL Pumping Plant\Repor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75" y="471114"/>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U:\ESDC PPL Pumping Plant\Report\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113" y="471113"/>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U:\ESDC PPL Pumping Plant\Report\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75" y="3464901"/>
            <a:ext cx="3511550" cy="2633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pic>
        <p:nvPicPr>
          <p:cNvPr id="6149" name="Picture 5" descr="U:\ESDC PPL Pumping Plant\Report\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7113" y="3464900"/>
            <a:ext cx="3511550" cy="26336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14</a:t>
            </a:fld>
            <a:endParaRPr lang="en-US" dirty="0"/>
          </a:p>
        </p:txBody>
      </p:sp>
    </p:spTree>
    <p:extLst>
      <p:ext uri="{BB962C8B-B14F-4D97-AF65-F5344CB8AC3E}">
        <p14:creationId xmlns:p14="http://schemas.microsoft.com/office/powerpoint/2010/main" val="3818709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ESDC PPL Pumping Plant\Report\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90" y="387204"/>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pic>
        <p:nvPicPr>
          <p:cNvPr id="7171" name="Picture 3" descr="U:\ESDC PPL Pumping Plant\Repo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4262" y="387205"/>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ESDC PPL Pumping Plant\Report\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890" y="3406221"/>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U:\ESDC PPL Pumping Plant\Report\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4262" y="3406220"/>
            <a:ext cx="3511550" cy="263366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4" name="Slide Number Placeholder 3"/>
          <p:cNvSpPr>
            <a:spLocks noGrp="1"/>
          </p:cNvSpPr>
          <p:nvPr>
            <p:ph type="sldNum" sz="quarter" idx="11"/>
          </p:nvPr>
        </p:nvSpPr>
        <p:spPr/>
        <p:txBody>
          <a:bodyPr/>
          <a:lstStyle/>
          <a:p>
            <a:fld id="{E050693F-760F-4157-877D-502595960FFF}" type="slidenum">
              <a:rPr lang="en-US" smtClean="0"/>
              <a:t>15</a:t>
            </a:fld>
            <a:endParaRPr lang="en-US" dirty="0"/>
          </a:p>
        </p:txBody>
      </p:sp>
    </p:spTree>
    <p:extLst>
      <p:ext uri="{BB962C8B-B14F-4D97-AF65-F5344CB8AC3E}">
        <p14:creationId xmlns:p14="http://schemas.microsoft.com/office/powerpoint/2010/main" val="530687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U:\ESDC PPL Pumping Plant\Report\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70" y="353218"/>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ESDC PPL Pumping Plant\Report\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506" y="1896553"/>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U:\ESDC PPL Pumping Plant\Report\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70" y="3397847"/>
            <a:ext cx="3511550" cy="2633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16</a:t>
            </a:fld>
            <a:endParaRPr lang="en-US" dirty="0"/>
          </a:p>
        </p:txBody>
      </p:sp>
    </p:spTree>
    <p:extLst>
      <p:ext uri="{BB962C8B-B14F-4D97-AF65-F5344CB8AC3E}">
        <p14:creationId xmlns:p14="http://schemas.microsoft.com/office/powerpoint/2010/main" val="805622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6" y="1063238"/>
            <a:ext cx="7883739" cy="857250"/>
          </a:xfrm>
          <a:prstGeom prst="rect">
            <a:avLst/>
          </a:prstGeom>
        </p:spPr>
        <p:txBody>
          <a:bodyPr wrap="square" lIns="68569" tIns="68569" rIns="68569" bIns="68569" anchor="b" anchorCtr="0">
            <a:noAutofit/>
          </a:bodyPr>
          <a:lstStyle/>
          <a:p>
            <a:r>
              <a:rPr lang="en" dirty="0" smtClean="0"/>
              <a:t>Timeline and Milestones (cont)</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Completion Phase</a:t>
            </a:r>
          </a:p>
          <a:p>
            <a:pPr marL="628650" lvl="1" indent="-457200"/>
            <a:r>
              <a:rPr lang="en" dirty="0" smtClean="0"/>
              <a:t>First Pump Operation – 09/12/2017</a:t>
            </a:r>
          </a:p>
          <a:p>
            <a:pPr marL="628650" lvl="1" indent="-457200"/>
            <a:r>
              <a:rPr lang="en-US" dirty="0" smtClean="0"/>
              <a:t>Systems Commissioning – 10/2017</a:t>
            </a:r>
          </a:p>
          <a:p>
            <a:pPr marL="628650" lvl="1" indent="-457200"/>
            <a:r>
              <a:rPr lang="en" dirty="0" smtClean="0"/>
              <a:t>BPA Approval/Release of Funds – 11/13/2017</a:t>
            </a:r>
          </a:p>
          <a:p>
            <a:pPr marL="628650" lvl="1" indent="-457200"/>
            <a:r>
              <a:rPr lang="en" dirty="0" smtClean="0"/>
              <a:t>Operations Commence – 04/2018</a:t>
            </a:r>
          </a:p>
          <a:p>
            <a:pPr marL="628650" lvl="1" indent="-457200"/>
            <a:r>
              <a:rPr lang="en" dirty="0" smtClean="0"/>
              <a:t>Official Completion Date – 06/08/2018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17</a:t>
            </a:fld>
            <a:endParaRPr lang="en-US" dirty="0"/>
          </a:p>
        </p:txBody>
      </p:sp>
    </p:spTree>
    <p:extLst>
      <p:ext uri="{BB962C8B-B14F-4D97-AF65-F5344CB8AC3E}">
        <p14:creationId xmlns:p14="http://schemas.microsoft.com/office/powerpoint/2010/main" val="2413308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ESDC PPL Pumping Plant\Report\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773" y="437101"/>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U:\ESDC PPL Pumping Plant\Report\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56" y="437101"/>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ESDC PPL Pumping Plant\Report\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50" y="3482247"/>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U:\ESDC PPL Pumping Plant\Report\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773" y="3482248"/>
            <a:ext cx="3511550" cy="26336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18</a:t>
            </a:fld>
            <a:endParaRPr lang="en-US" dirty="0"/>
          </a:p>
        </p:txBody>
      </p:sp>
    </p:spTree>
    <p:extLst>
      <p:ext uri="{BB962C8B-B14F-4D97-AF65-F5344CB8AC3E}">
        <p14:creationId xmlns:p14="http://schemas.microsoft.com/office/powerpoint/2010/main" val="635226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6" y="1063238"/>
            <a:ext cx="7883739" cy="857250"/>
          </a:xfrm>
          <a:prstGeom prst="rect">
            <a:avLst/>
          </a:prstGeom>
        </p:spPr>
        <p:txBody>
          <a:bodyPr wrap="square" lIns="68569" tIns="68569" rIns="68569" bIns="68569" anchor="b" anchorCtr="0">
            <a:noAutofit/>
          </a:bodyPr>
          <a:lstStyle/>
          <a:p>
            <a:r>
              <a:rPr lang="en" dirty="0" smtClean="0"/>
              <a:t>Challenges</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BPA Incentive Payment Timeframe</a:t>
            </a:r>
          </a:p>
          <a:p>
            <a:pPr marL="171450">
              <a:buNone/>
            </a:pPr>
            <a:endParaRPr lang="en" dirty="0" smtClean="0"/>
          </a:p>
          <a:p>
            <a:pPr marL="171450">
              <a:buNone/>
            </a:pPr>
            <a:r>
              <a:rPr lang="en" dirty="0" smtClean="0"/>
              <a:t>NEPA</a:t>
            </a:r>
          </a:p>
          <a:p>
            <a:pPr marL="171450">
              <a:buNone/>
            </a:pPr>
            <a:endParaRPr lang="en" dirty="0" smtClean="0"/>
          </a:p>
          <a:p>
            <a:pPr marL="171450">
              <a:buNone/>
            </a:pPr>
            <a:r>
              <a:rPr lang="en" dirty="0" smtClean="0"/>
              <a:t>Engineering Review</a:t>
            </a:r>
          </a:p>
          <a:p>
            <a:pPr marL="171450">
              <a:buNone/>
            </a:pPr>
            <a:endParaRPr lang="en" dirty="0"/>
          </a:p>
          <a:p>
            <a:pPr marL="171450">
              <a:buNone/>
            </a:pPr>
            <a:r>
              <a:rPr lang="en" dirty="0" smtClean="0"/>
              <a:t>Costs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19</a:t>
            </a:fld>
            <a:endParaRPr lang="en-US" dirty="0"/>
          </a:p>
        </p:txBody>
      </p:sp>
    </p:spTree>
    <p:extLst>
      <p:ext uri="{BB962C8B-B14F-4D97-AF65-F5344CB8AC3E}">
        <p14:creationId xmlns:p14="http://schemas.microsoft.com/office/powerpoint/2010/main" val="3698793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pic>
        <p:nvPicPr>
          <p:cNvPr id="1027" name="Picture 3" descr="U:\ESDC PPL Pumping Plant\Report\1 25p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36" y="1192226"/>
            <a:ext cx="3511550" cy="263366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U:\ESDC PPL Pumping Plant\Report\21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583" y="3138240"/>
            <a:ext cx="3511550" cy="263366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0"/>
          </p:nvPr>
        </p:nvSpPr>
        <p:spPr/>
        <p:txBody>
          <a:bodyPr/>
          <a:lstStyle/>
          <a:p>
            <a:r>
              <a:rPr lang="en-US" smtClean="0"/>
              <a:t>PPL1.6 Pumping Plant</a:t>
            </a:r>
            <a:endParaRPr lang="en-US" dirty="0"/>
          </a:p>
        </p:txBody>
      </p:sp>
      <p:sp>
        <p:nvSpPr>
          <p:cNvPr id="4" name="Slide Number Placeholder 3"/>
          <p:cNvSpPr>
            <a:spLocks noGrp="1"/>
          </p:cNvSpPr>
          <p:nvPr>
            <p:ph type="sldNum" sz="quarter" idx="11"/>
          </p:nvPr>
        </p:nvSpPr>
        <p:spPr/>
        <p:txBody>
          <a:bodyPr/>
          <a:lstStyle/>
          <a:p>
            <a:fld id="{E050693F-760F-4157-877D-502595960FFF}" type="slidenum">
              <a:rPr lang="en-US" smtClean="0"/>
              <a:t>2</a:t>
            </a:fld>
            <a:endParaRPr lang="en-US" dirty="0"/>
          </a:p>
        </p:txBody>
      </p:sp>
    </p:spTree>
    <p:extLst>
      <p:ext uri="{BB962C8B-B14F-4D97-AF65-F5344CB8AC3E}">
        <p14:creationId xmlns:p14="http://schemas.microsoft.com/office/powerpoint/2010/main" val="35275161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Shape 292"/>
        <p:cNvGrpSpPr/>
        <p:nvPr/>
      </p:nvGrpSpPr>
      <p:grpSpPr>
        <a:xfrm>
          <a:off x="0" y="0"/>
          <a:ext cx="0" cy="0"/>
          <a:chOff x="0" y="0"/>
          <a:chExt cx="0" cy="0"/>
        </a:xfrm>
      </p:grpSpPr>
      <p:sp>
        <p:nvSpPr>
          <p:cNvPr id="293" name="Shape 293"/>
          <p:cNvSpPr txBox="1">
            <a:spLocks noGrp="1"/>
          </p:cNvSpPr>
          <p:nvPr>
            <p:ph type="ctrTitle" idx="4294967295"/>
          </p:nvPr>
        </p:nvSpPr>
        <p:spPr>
          <a:xfrm>
            <a:off x="1449978" y="1341835"/>
            <a:ext cx="4170760" cy="1159669"/>
          </a:xfrm>
          <a:prstGeom prst="rect">
            <a:avLst/>
          </a:prstGeom>
        </p:spPr>
        <p:txBody>
          <a:bodyPr wrap="square" lIns="68569" tIns="68569" rIns="68569" bIns="68569" anchor="b" anchorCtr="0">
            <a:noAutofit/>
          </a:bodyPr>
          <a:lstStyle/>
          <a:p>
            <a:endParaRPr lang="en" sz="4500" dirty="0">
              <a:solidFill>
                <a:srgbClr val="50758E"/>
              </a:solidFill>
              <a:latin typeface="+mj-lt"/>
            </a:endParaRPr>
          </a:p>
        </p:txBody>
      </p:sp>
      <p:sp>
        <p:nvSpPr>
          <p:cNvPr id="294" name="Shape 294"/>
          <p:cNvSpPr txBox="1">
            <a:spLocks noGrp="1"/>
          </p:cNvSpPr>
          <p:nvPr>
            <p:ph type="subTitle" idx="4294967295"/>
          </p:nvPr>
        </p:nvSpPr>
        <p:spPr>
          <a:xfrm>
            <a:off x="1449977" y="2053592"/>
            <a:ext cx="4170760" cy="785813"/>
          </a:xfrm>
          <a:prstGeom prst="rect">
            <a:avLst/>
          </a:prstGeom>
        </p:spPr>
        <p:txBody>
          <a:bodyPr wrap="square" lIns="68569" tIns="68569" rIns="68569" bIns="68569" anchor="t" anchorCtr="0">
            <a:noAutofit/>
          </a:bodyPr>
          <a:lstStyle/>
          <a:p>
            <a:pPr>
              <a:spcBef>
                <a:spcPts val="0"/>
              </a:spcBef>
              <a:buNone/>
            </a:pPr>
            <a:r>
              <a:rPr lang="en" sz="5400" b="1" dirty="0" smtClean="0">
                <a:solidFill>
                  <a:srgbClr val="2D3047"/>
                </a:solidFill>
              </a:rPr>
              <a:t>Questions</a:t>
            </a:r>
            <a:r>
              <a:rPr lang="en" sz="5400" b="1" dirty="0">
                <a:solidFill>
                  <a:srgbClr val="2D3047"/>
                </a:solidFill>
              </a:rPr>
              <a:t>?</a:t>
            </a:r>
          </a:p>
        </p:txBody>
      </p:sp>
      <p:sp>
        <p:nvSpPr>
          <p:cNvPr id="295" name="Shape 295"/>
          <p:cNvSpPr txBox="1">
            <a:spLocks noGrp="1"/>
          </p:cNvSpPr>
          <p:nvPr>
            <p:ph type="body" idx="4294967295"/>
          </p:nvPr>
        </p:nvSpPr>
        <p:spPr>
          <a:xfrm>
            <a:off x="1449977" y="3668179"/>
            <a:ext cx="4170760" cy="1995488"/>
          </a:xfrm>
          <a:prstGeom prst="rect">
            <a:avLst/>
          </a:prstGeom>
        </p:spPr>
        <p:txBody>
          <a:bodyPr wrap="square" lIns="68569" tIns="68569" rIns="68569" bIns="68569" anchor="t" anchorCtr="0">
            <a:noAutofit/>
          </a:bodyPr>
          <a:lstStyle/>
          <a:p>
            <a:pPr>
              <a:spcBef>
                <a:spcPts val="0"/>
              </a:spcBef>
              <a:buNone/>
            </a:pPr>
            <a:r>
              <a:rPr lang="en" sz="2800" dirty="0" smtClean="0">
                <a:solidFill>
                  <a:srgbClr val="2D3047"/>
                </a:solidFill>
              </a:rPr>
              <a:t>John O’Callaghan</a:t>
            </a:r>
            <a:endParaRPr lang="en" sz="2800" dirty="0">
              <a:solidFill>
                <a:srgbClr val="2D3047"/>
              </a:solidFill>
            </a:endParaRPr>
          </a:p>
          <a:p>
            <a:pPr>
              <a:spcBef>
                <a:spcPts val="0"/>
              </a:spcBef>
              <a:buNone/>
            </a:pPr>
            <a:r>
              <a:rPr lang="en-US" sz="2800" dirty="0" smtClean="0">
                <a:solidFill>
                  <a:srgbClr val="2D3047"/>
                </a:solidFill>
              </a:rPr>
              <a:t>jocallaghan@scbid.org</a:t>
            </a:r>
            <a:endParaRPr lang="en" sz="2800" dirty="0">
              <a:solidFill>
                <a:srgbClr val="2D3047"/>
              </a:solidFill>
            </a:endParaRPr>
          </a:p>
          <a:p>
            <a:pPr>
              <a:spcBef>
                <a:spcPts val="0"/>
              </a:spcBef>
              <a:buNone/>
            </a:pPr>
            <a:r>
              <a:rPr lang="en-US" sz="2800" dirty="0" smtClean="0">
                <a:solidFill>
                  <a:srgbClr val="2D3047"/>
                </a:solidFill>
              </a:rPr>
              <a:t>509-547-1735</a:t>
            </a:r>
            <a:endParaRPr lang="en" sz="2800" dirty="0">
              <a:solidFill>
                <a:srgbClr val="FFFFFF"/>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20</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7" y="1063238"/>
            <a:ext cx="7765118" cy="857250"/>
          </a:xfrm>
          <a:prstGeom prst="rect">
            <a:avLst/>
          </a:prstGeom>
        </p:spPr>
        <p:txBody>
          <a:bodyPr wrap="square" lIns="68569" tIns="68569" rIns="68569" bIns="68569" anchor="b" anchorCtr="0">
            <a:noAutofit/>
          </a:bodyPr>
          <a:lstStyle/>
          <a:p>
            <a:r>
              <a:rPr lang="en" dirty="0" smtClean="0"/>
              <a:t>Description</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The PPL1.6 Pumping Plant lifts waste, seepage and return flow project water, which would otherwise be lost to the Columbia River, from the Esquatzel Diversion Canal up into the Pasco Pump Lateral, serving irrigation demand for Block 1.</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7" y="1063238"/>
            <a:ext cx="7765118" cy="857250"/>
          </a:xfrm>
          <a:prstGeom prst="rect">
            <a:avLst/>
          </a:prstGeom>
        </p:spPr>
        <p:txBody>
          <a:bodyPr wrap="square" lIns="68569" tIns="68569" rIns="68569" bIns="68569" anchor="b" anchorCtr="0">
            <a:noAutofit/>
          </a:bodyPr>
          <a:lstStyle/>
          <a:p>
            <a:r>
              <a:rPr lang="en" dirty="0" smtClean="0"/>
              <a:t>Summary</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Engineering and Construction Services</a:t>
            </a:r>
          </a:p>
          <a:p>
            <a:pPr marL="628650" lvl="1" indent="-457200"/>
            <a:r>
              <a:rPr lang="en" dirty="0" smtClean="0"/>
              <a:t>RH2 Engineers, Richland, Washington</a:t>
            </a:r>
          </a:p>
          <a:p>
            <a:pPr marL="171450">
              <a:buNone/>
            </a:pPr>
            <a:r>
              <a:rPr lang="en" dirty="0" smtClean="0"/>
              <a:t>General Contractor</a:t>
            </a:r>
          </a:p>
          <a:p>
            <a:pPr marL="628650" lvl="1" indent="-457200"/>
            <a:r>
              <a:rPr lang="en" dirty="0" smtClean="0"/>
              <a:t>Apollo, Inc., Kennewick, Washington</a:t>
            </a:r>
          </a:p>
          <a:p>
            <a:pPr marL="171450">
              <a:buNone/>
            </a:pPr>
            <a:r>
              <a:rPr lang="en" dirty="0" smtClean="0"/>
              <a:t>Bureau of Reclamation</a:t>
            </a:r>
          </a:p>
          <a:p>
            <a:pPr marL="628650" lvl="1" indent="-457200"/>
            <a:r>
              <a:rPr lang="en" dirty="0" smtClean="0"/>
              <a:t>Engineering Review and Approval</a:t>
            </a:r>
          </a:p>
          <a:p>
            <a:pPr marL="628650" lvl="1" indent="-457200"/>
            <a:r>
              <a:rPr lang="en" dirty="0" smtClean="0"/>
              <a:t>NEPA &amp; NHPA Compliance</a:t>
            </a:r>
          </a:p>
          <a:p>
            <a:pPr marL="171450">
              <a:buNone/>
            </a:pPr>
            <a:r>
              <a:rPr lang="en" dirty="0" smtClean="0"/>
              <a:t>Total Cost to Date - $5,032,484</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4</a:t>
            </a:fld>
            <a:endParaRPr lang="en-US" dirty="0"/>
          </a:p>
        </p:txBody>
      </p:sp>
    </p:spTree>
    <p:extLst>
      <p:ext uri="{BB962C8B-B14F-4D97-AF65-F5344CB8AC3E}">
        <p14:creationId xmlns:p14="http://schemas.microsoft.com/office/powerpoint/2010/main" val="18777655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7" y="1063238"/>
            <a:ext cx="7765118" cy="857250"/>
          </a:xfrm>
          <a:prstGeom prst="rect">
            <a:avLst/>
          </a:prstGeom>
        </p:spPr>
        <p:txBody>
          <a:bodyPr wrap="square" lIns="68569" tIns="68569" rIns="68569" bIns="68569" anchor="b" anchorCtr="0">
            <a:noAutofit/>
          </a:bodyPr>
          <a:lstStyle/>
          <a:p>
            <a:r>
              <a:rPr lang="en" dirty="0" smtClean="0"/>
              <a:t>Benefits</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Irrigation Water Supply</a:t>
            </a:r>
          </a:p>
          <a:p>
            <a:pPr marL="628650" lvl="1" indent="-457200"/>
            <a:r>
              <a:rPr lang="en" dirty="0" smtClean="0"/>
              <a:t>Block 1 supply during peak demand</a:t>
            </a:r>
          </a:p>
          <a:p>
            <a:pPr marL="628650" lvl="1" indent="-457200"/>
            <a:r>
              <a:rPr lang="en" dirty="0" smtClean="0"/>
              <a:t>Increase available supply upstream during peak demand</a:t>
            </a:r>
          </a:p>
          <a:p>
            <a:pPr marL="171450">
              <a:buNone/>
            </a:pPr>
            <a:r>
              <a:rPr lang="en" dirty="0" smtClean="0"/>
              <a:t>Operational</a:t>
            </a:r>
          </a:p>
          <a:p>
            <a:pPr marL="628650" lvl="1" indent="-457200"/>
            <a:r>
              <a:rPr lang="en" dirty="0" smtClean="0"/>
              <a:t>Reduces stress and demand on upstream system</a:t>
            </a:r>
          </a:p>
          <a:p>
            <a:pPr marL="628650" lvl="1" indent="-457200"/>
            <a:r>
              <a:rPr lang="en" dirty="0" smtClean="0"/>
              <a:t>Provides operational flexibility during aquatic herbicide applications in the lower Potholes Canal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5</a:t>
            </a:fld>
            <a:endParaRPr lang="en-US" dirty="0"/>
          </a:p>
        </p:txBody>
      </p:sp>
    </p:spTree>
    <p:extLst>
      <p:ext uri="{BB962C8B-B14F-4D97-AF65-F5344CB8AC3E}">
        <p14:creationId xmlns:p14="http://schemas.microsoft.com/office/powerpoint/2010/main" val="8611928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31087" y="1063238"/>
            <a:ext cx="7765118" cy="857250"/>
          </a:xfrm>
          <a:prstGeom prst="rect">
            <a:avLst/>
          </a:prstGeom>
        </p:spPr>
        <p:txBody>
          <a:bodyPr wrap="square" lIns="68569" tIns="68569" rIns="68569" bIns="68569" anchor="b" anchorCtr="0">
            <a:noAutofit/>
          </a:bodyPr>
          <a:lstStyle/>
          <a:p>
            <a:r>
              <a:rPr lang="en" dirty="0" smtClean="0"/>
              <a:t>Benefits (cont)</a:t>
            </a:r>
            <a:endParaRPr lang="en" dirty="0"/>
          </a:p>
        </p:txBody>
      </p:sp>
      <p:sp>
        <p:nvSpPr>
          <p:cNvPr id="111" name="Shape 111"/>
          <p:cNvSpPr txBox="1">
            <a:spLocks noGrp="1"/>
          </p:cNvSpPr>
          <p:nvPr>
            <p:ph type="body" idx="1"/>
          </p:nvPr>
        </p:nvSpPr>
        <p:spPr>
          <a:xfrm>
            <a:off x="631087" y="2139399"/>
            <a:ext cx="7885896" cy="3552299"/>
          </a:xfrm>
          <a:prstGeom prst="rect">
            <a:avLst/>
          </a:prstGeom>
        </p:spPr>
        <p:txBody>
          <a:bodyPr wrap="square" lIns="68569" tIns="68569" rIns="68569" bIns="68569" anchor="t" anchorCtr="0">
            <a:noAutofit/>
          </a:bodyPr>
          <a:lstStyle/>
          <a:p>
            <a:pPr marL="171450">
              <a:buNone/>
            </a:pPr>
            <a:r>
              <a:rPr lang="en" dirty="0" smtClean="0"/>
              <a:t>Conservation</a:t>
            </a:r>
          </a:p>
          <a:p>
            <a:pPr marL="514350" lvl="1" indent="-342900"/>
            <a:r>
              <a:rPr lang="en" dirty="0" smtClean="0"/>
              <a:t>Potential reuse in excess of 30,000 acre-feet of project waste, seepage and return flow</a:t>
            </a:r>
          </a:p>
          <a:p>
            <a:pPr marL="171450">
              <a:buNone/>
            </a:pPr>
            <a:r>
              <a:rPr lang="en" dirty="0" smtClean="0"/>
              <a:t>Terminal System Management</a:t>
            </a:r>
          </a:p>
          <a:p>
            <a:pPr marL="514350" lvl="1" indent="-342900"/>
            <a:r>
              <a:rPr lang="en" dirty="0" smtClean="0"/>
              <a:t>Allows for enhanced operational response to downstream issues in an urbanising, high risk service area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2" name="Footer Placeholder 1"/>
          <p:cNvSpPr>
            <a:spLocks noGrp="1"/>
          </p:cNvSpPr>
          <p:nvPr>
            <p:ph type="ftr" sz="quarter" idx="10"/>
          </p:nvPr>
        </p:nvSpPr>
        <p:spPr/>
        <p:txBody>
          <a:bodyPr/>
          <a:lstStyle/>
          <a:p>
            <a:r>
              <a:rPr lang="en-US" smtClean="0"/>
              <a:t>PPL1.6 Pumping Plant</a:t>
            </a:r>
            <a:endParaRPr lang="en-US" dirty="0"/>
          </a:p>
        </p:txBody>
      </p:sp>
      <p:sp>
        <p:nvSpPr>
          <p:cNvPr id="3" name="Slide Number Placeholder 2"/>
          <p:cNvSpPr>
            <a:spLocks noGrp="1"/>
          </p:cNvSpPr>
          <p:nvPr>
            <p:ph type="sldNum" sz="quarter" idx="11"/>
          </p:nvPr>
        </p:nvSpPr>
        <p:spPr/>
        <p:txBody>
          <a:bodyPr/>
          <a:lstStyle/>
          <a:p>
            <a:fld id="{E050693F-760F-4157-877D-502595960FFF}" type="slidenum">
              <a:rPr lang="en-US" smtClean="0"/>
              <a:t>6</a:t>
            </a:fld>
            <a:endParaRPr lang="en-US" dirty="0"/>
          </a:p>
        </p:txBody>
      </p:sp>
    </p:spTree>
    <p:extLst>
      <p:ext uri="{BB962C8B-B14F-4D97-AF65-F5344CB8AC3E}">
        <p14:creationId xmlns:p14="http://schemas.microsoft.com/office/powerpoint/2010/main" val="2202598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 Pre Construction</a:t>
            </a:r>
            <a:endParaRPr lang="en-US" dirty="0"/>
          </a:p>
        </p:txBody>
      </p:sp>
      <p:sp>
        <p:nvSpPr>
          <p:cNvPr id="3" name="Text Placeholder 2"/>
          <p:cNvSpPr>
            <a:spLocks noGrp="1"/>
          </p:cNvSpPr>
          <p:nvPr>
            <p:ph type="body" idx="1"/>
          </p:nvPr>
        </p:nvSpPr>
        <p:spPr/>
        <p:txBody>
          <a:bodyPr/>
          <a:lstStyle/>
          <a:p>
            <a:pPr>
              <a:buNone/>
            </a:pPr>
            <a:endParaRPr lang="en-US" dirty="0"/>
          </a:p>
        </p:txBody>
      </p:sp>
      <p:pic>
        <p:nvPicPr>
          <p:cNvPr id="3075" name="Picture 3" descr="U:\ESDC PPL Pumping Plant\Repor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39" y="1602298"/>
            <a:ext cx="8041366" cy="4523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sp>
        <p:nvSpPr>
          <p:cNvPr id="4" name="Footer Placeholder 3"/>
          <p:cNvSpPr>
            <a:spLocks noGrp="1"/>
          </p:cNvSpPr>
          <p:nvPr>
            <p:ph type="ftr" sz="quarter" idx="10"/>
          </p:nvPr>
        </p:nvSpPr>
        <p:spPr/>
        <p:txBody>
          <a:bodyPr/>
          <a:lstStyle/>
          <a:p>
            <a:r>
              <a:rPr lang="en-US" smtClean="0"/>
              <a:t>PPL1.6 Pumping Plant</a:t>
            </a:r>
            <a:endParaRPr lang="en-US" dirty="0"/>
          </a:p>
        </p:txBody>
      </p:sp>
      <p:sp>
        <p:nvSpPr>
          <p:cNvPr id="5" name="Slide Number Placeholder 4"/>
          <p:cNvSpPr>
            <a:spLocks noGrp="1"/>
          </p:cNvSpPr>
          <p:nvPr>
            <p:ph type="sldNum" sz="quarter" idx="11"/>
          </p:nvPr>
        </p:nvSpPr>
        <p:spPr/>
        <p:txBody>
          <a:bodyPr/>
          <a:lstStyle/>
          <a:p>
            <a:fld id="{E050693F-760F-4157-877D-502595960FFF}" type="slidenum">
              <a:rPr lang="en-US" smtClean="0"/>
              <a:t>7</a:t>
            </a:fld>
            <a:endParaRPr lang="en-US" dirty="0"/>
          </a:p>
        </p:txBody>
      </p:sp>
    </p:spTree>
    <p:extLst>
      <p:ext uri="{BB962C8B-B14F-4D97-AF65-F5344CB8AC3E}">
        <p14:creationId xmlns:p14="http://schemas.microsoft.com/office/powerpoint/2010/main" val="1096270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 Post Construction</a:t>
            </a:r>
            <a:endParaRPr lang="en-US" dirty="0"/>
          </a:p>
        </p:txBody>
      </p:sp>
      <p:sp>
        <p:nvSpPr>
          <p:cNvPr id="3" name="Text Placeholder 2"/>
          <p:cNvSpPr>
            <a:spLocks noGrp="1"/>
          </p:cNvSpPr>
          <p:nvPr>
            <p:ph type="body" idx="1"/>
          </p:nvPr>
        </p:nvSpPr>
        <p:spPr/>
        <p:txBody>
          <a:bodyPr/>
          <a:lstStyle/>
          <a:p>
            <a:pPr>
              <a:buNone/>
            </a:pP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pic>
        <p:nvPicPr>
          <p:cNvPr id="4098" name="Picture 2" descr="U:\ESDC PPL Pumping Plant\Report\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34" y="1569588"/>
            <a:ext cx="8043871" cy="452467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0"/>
          </p:nvPr>
        </p:nvSpPr>
        <p:spPr/>
        <p:txBody>
          <a:bodyPr/>
          <a:lstStyle/>
          <a:p>
            <a:r>
              <a:rPr lang="en-US" smtClean="0"/>
              <a:t>PPL1.6 Pumping Plant</a:t>
            </a:r>
            <a:endParaRPr lang="en-US" dirty="0"/>
          </a:p>
        </p:txBody>
      </p:sp>
      <p:sp>
        <p:nvSpPr>
          <p:cNvPr id="5" name="Slide Number Placeholder 4"/>
          <p:cNvSpPr>
            <a:spLocks noGrp="1"/>
          </p:cNvSpPr>
          <p:nvPr>
            <p:ph type="sldNum" sz="quarter" idx="11"/>
          </p:nvPr>
        </p:nvSpPr>
        <p:spPr/>
        <p:txBody>
          <a:bodyPr/>
          <a:lstStyle/>
          <a:p>
            <a:fld id="{E050693F-760F-4157-877D-502595960FFF}" type="slidenum">
              <a:rPr lang="en-US" smtClean="0"/>
              <a:t>8</a:t>
            </a:fld>
            <a:endParaRPr lang="en-US" dirty="0"/>
          </a:p>
        </p:txBody>
      </p:sp>
    </p:spTree>
    <p:extLst>
      <p:ext uri="{BB962C8B-B14F-4D97-AF65-F5344CB8AC3E}">
        <p14:creationId xmlns:p14="http://schemas.microsoft.com/office/powerpoint/2010/main" val="648228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205" y="5261721"/>
            <a:ext cx="658681" cy="658681"/>
          </a:xfrm>
          <a:prstGeom prst="rect">
            <a:avLst/>
          </a:prstGeom>
        </p:spPr>
      </p:pic>
      <p:pic>
        <p:nvPicPr>
          <p:cNvPr id="2053" name="Picture 5" descr="U:\ESDC PPL Pumping Plant\Repo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18" y="576802"/>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ESDC PPL Pumping Plant\Report\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3055" y="3348652"/>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7"/>
          <p:cNvSpPr>
            <a:spLocks noGrp="1"/>
          </p:cNvSpPr>
          <p:nvPr>
            <p:ph type="ftr" sz="quarter" idx="10"/>
          </p:nvPr>
        </p:nvSpPr>
        <p:spPr/>
        <p:txBody>
          <a:bodyPr/>
          <a:lstStyle/>
          <a:p>
            <a:r>
              <a:rPr lang="en-US" smtClean="0"/>
              <a:t>PPL1.6 Pumping Plant</a:t>
            </a:r>
            <a:endParaRPr lang="en-US" dirty="0"/>
          </a:p>
        </p:txBody>
      </p:sp>
      <p:sp>
        <p:nvSpPr>
          <p:cNvPr id="9" name="Slide Number Placeholder 8"/>
          <p:cNvSpPr>
            <a:spLocks noGrp="1"/>
          </p:cNvSpPr>
          <p:nvPr>
            <p:ph type="sldNum" sz="quarter" idx="11"/>
          </p:nvPr>
        </p:nvSpPr>
        <p:spPr/>
        <p:txBody>
          <a:bodyPr/>
          <a:lstStyle/>
          <a:p>
            <a:fld id="{E050693F-760F-4157-877D-502595960FFF}" type="slidenum">
              <a:rPr lang="en-US" smtClean="0"/>
              <a:t>9</a:t>
            </a:fld>
            <a:endParaRPr lang="en-US" dirty="0"/>
          </a:p>
        </p:txBody>
      </p:sp>
    </p:spTree>
    <p:extLst>
      <p:ext uri="{BB962C8B-B14F-4D97-AF65-F5344CB8AC3E}">
        <p14:creationId xmlns:p14="http://schemas.microsoft.com/office/powerpoint/2010/main" val="222490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Antonio template">
  <a:themeElements>
    <a:clrScheme name="CBDL Powerpoint">
      <a:dk1>
        <a:srgbClr val="2D3047"/>
      </a:dk1>
      <a:lt1>
        <a:srgbClr val="D7D0C8"/>
      </a:lt1>
      <a:dk2>
        <a:srgbClr val="666666"/>
      </a:dk2>
      <a:lt2>
        <a:srgbClr val="D8D8D8"/>
      </a:lt2>
      <a:accent1>
        <a:srgbClr val="50758E"/>
      </a:accent1>
      <a:accent2>
        <a:srgbClr val="C7AB6C"/>
      </a:accent2>
      <a:accent3>
        <a:srgbClr val="93827F"/>
      </a:accent3>
      <a:accent4>
        <a:srgbClr val="D7D0C8"/>
      </a:accent4>
      <a:accent5>
        <a:srgbClr val="2D3047"/>
      </a:accent5>
      <a:accent6>
        <a:srgbClr val="963334"/>
      </a:accent6>
      <a:hlink>
        <a:srgbClr val="C7AB6C"/>
      </a:hlink>
      <a:folHlink>
        <a:srgbClr val="C7AB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1620</TotalTime>
  <Words>412</Words>
  <Application>Microsoft Office PowerPoint</Application>
  <PresentationFormat>On-screen Show (4:3)</PresentationFormat>
  <Paragraphs>110</Paragraphs>
  <Slides>20</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Lato</vt:lpstr>
      <vt:lpstr>Raleway</vt:lpstr>
      <vt:lpstr>Antonio template</vt:lpstr>
      <vt:lpstr>PPL1.6 Pumping Plant Project Overview</vt:lpstr>
      <vt:lpstr>PowerPoint Presentation</vt:lpstr>
      <vt:lpstr>Description</vt:lpstr>
      <vt:lpstr>Summary</vt:lpstr>
      <vt:lpstr>Benefits</vt:lpstr>
      <vt:lpstr>Benefits (cont)</vt:lpstr>
      <vt:lpstr>Site – Pre Construction</vt:lpstr>
      <vt:lpstr>Site – Post Construction</vt:lpstr>
      <vt:lpstr>PowerPoint Presentation</vt:lpstr>
      <vt:lpstr>Timeline</vt:lpstr>
      <vt:lpstr>Timeline and Milestones</vt:lpstr>
      <vt:lpstr>Timeline and Milestones (cont)</vt:lpstr>
      <vt:lpstr>Timeline and Milestones (cont)</vt:lpstr>
      <vt:lpstr>PowerPoint Presentation</vt:lpstr>
      <vt:lpstr>PowerPoint Presentation</vt:lpstr>
      <vt:lpstr>PowerPoint Presentation</vt:lpstr>
      <vt:lpstr>Timeline and Milestones (cont)</vt:lpstr>
      <vt:lpstr>PowerPoint Presentation</vt:lpstr>
      <vt:lpstr>Challenges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Becca Freimuth</dc:creator>
  <cp:lastModifiedBy>Conference Presenter</cp:lastModifiedBy>
  <cp:revision>55</cp:revision>
  <dcterms:modified xsi:type="dcterms:W3CDTF">2018-11-01T16:35:13Z</dcterms:modified>
</cp:coreProperties>
</file>