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handoutMasterIdLst>
    <p:handoutMasterId r:id="rId18"/>
  </p:handoutMasterIdLst>
  <p:sldIdLst>
    <p:sldId id="256" r:id="rId2"/>
    <p:sldId id="280" r:id="rId3"/>
    <p:sldId id="281" r:id="rId4"/>
    <p:sldId id="288" r:id="rId5"/>
    <p:sldId id="282" r:id="rId6"/>
    <p:sldId id="292" r:id="rId7"/>
    <p:sldId id="283" r:id="rId8"/>
    <p:sldId id="290" r:id="rId9"/>
    <p:sldId id="291" r:id="rId10"/>
    <p:sldId id="284" r:id="rId11"/>
    <p:sldId id="285" r:id="rId12"/>
    <p:sldId id="293" r:id="rId13"/>
    <p:sldId id="287" r:id="rId14"/>
    <p:sldId id="286" r:id="rId15"/>
    <p:sldId id="279" r:id="rId16"/>
  </p:sldIdLst>
  <p:sldSz cx="9144000" cy="6858000" type="screen4x3"/>
  <p:notesSz cx="7010400" cy="9296400"/>
  <p:embeddedFontLst>
    <p:embeddedFont>
      <p:font typeface="Rockwell" panose="02060603020205020403" pitchFamily="18" charset="0"/>
      <p:regular r:id="rId19"/>
      <p:bold r:id="rId20"/>
      <p:italic r:id="rId21"/>
      <p:boldItalic r:id="rId22"/>
    </p:embeddedFont>
    <p:embeddedFont>
      <p:font typeface="La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Raleway"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b, G. Thomas (ECY)" initials="TGT(" lastIdx="2" clrIdx="0">
    <p:extLst>
      <p:ext uri="{19B8F6BF-5375-455C-9EA6-DF929625EA0E}">
        <p15:presenceInfo xmlns:p15="http://schemas.microsoft.com/office/powerpoint/2012/main" userId="S-1-5-21-2487942767-1439223106-4058045846-3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827F"/>
    <a:srgbClr val="2D3047"/>
    <a:srgbClr val="D7D0C8"/>
    <a:srgbClr val="C7AB6C"/>
    <a:srgbClr val="507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3A3CDF-94BD-4A9B-A240-BAA003F205D3}">
  <a:tblStyle styleId="{1D3A3CDF-94BD-4A9B-A240-BAA003F205D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707" autoAdjust="0"/>
  </p:normalViewPr>
  <p:slideViewPr>
    <p:cSldViewPr snapToGrid="0">
      <p:cViewPr varScale="1">
        <p:scale>
          <a:sx n="133" d="100"/>
          <a:sy n="133" d="100"/>
        </p:scale>
        <p:origin x="1326" y="1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8T09:11:22.918" idx="2">
    <p:pos x="10" y="10"/>
    <p:text>The U.S. Entity forwarded its recommendation concerning the future of the Columbia River Treaty with Canada to the U.S. Department of State on December 13, 2013. Known as the “Regional Recommendation,” the U.S. Entity developed this recommendation in collaboration and consultation with the region through an extensive, multi-year Columbia River Treaty Review.</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36D6E3-7C53-4B5B-8CCE-9B5745EC6BB0}" type="datetimeFigureOut">
              <a:rPr lang="en-US" smtClean="0"/>
              <a:t>10/25/2018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05927B-C49F-4463-9975-4791DEAE58C5}" type="slidenum">
              <a:rPr lang="en-US" smtClean="0"/>
              <a:t>‹#›</a:t>
            </a:fld>
            <a:endParaRPr lang="en-US"/>
          </a:p>
        </p:txBody>
      </p:sp>
    </p:spTree>
    <p:extLst>
      <p:ext uri="{BB962C8B-B14F-4D97-AF65-F5344CB8AC3E}">
        <p14:creationId xmlns:p14="http://schemas.microsoft.com/office/powerpoint/2010/main" val="1514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1314740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281312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B7DC915C-692A-4AB2-9B12-372CFCA4DD79}" type="slidenum">
              <a:rPr lang="id-ID" smtClean="0"/>
              <a:pPr/>
              <a:t>5</a:t>
            </a:fld>
            <a:endParaRPr lang="id-ID" dirty="0"/>
          </a:p>
        </p:txBody>
      </p:sp>
    </p:spTree>
    <p:extLst>
      <p:ext uri="{BB962C8B-B14F-4D97-AF65-F5344CB8AC3E}">
        <p14:creationId xmlns:p14="http://schemas.microsoft.com/office/powerpoint/2010/main" val="310384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B7DC915C-692A-4AB2-9B12-372CFCA4DD79}" type="slidenum">
              <a:rPr lang="id-ID" smtClean="0"/>
              <a:pPr/>
              <a:t>7</a:t>
            </a:fld>
            <a:endParaRPr lang="id-ID" dirty="0"/>
          </a:p>
        </p:txBody>
      </p:sp>
    </p:spTree>
    <p:extLst>
      <p:ext uri="{BB962C8B-B14F-4D97-AF65-F5344CB8AC3E}">
        <p14:creationId xmlns:p14="http://schemas.microsoft.com/office/powerpoint/2010/main" val="302988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B7DC915C-692A-4AB2-9B12-372CFCA4DD79}" type="slidenum">
              <a:rPr lang="id-ID" smtClean="0"/>
              <a:pPr/>
              <a:t>10</a:t>
            </a:fld>
            <a:endParaRPr lang="id-ID" dirty="0"/>
          </a:p>
        </p:txBody>
      </p:sp>
    </p:spTree>
    <p:extLst>
      <p:ext uri="{BB962C8B-B14F-4D97-AF65-F5344CB8AC3E}">
        <p14:creationId xmlns:p14="http://schemas.microsoft.com/office/powerpoint/2010/main" val="163948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B7DC915C-692A-4AB2-9B12-372CFCA4DD79}" type="slidenum">
              <a:rPr lang="id-ID" smtClean="0"/>
              <a:pPr/>
              <a:t>11</a:t>
            </a:fld>
            <a:endParaRPr lang="id-ID" dirty="0"/>
          </a:p>
        </p:txBody>
      </p:sp>
    </p:spTree>
    <p:extLst>
      <p:ext uri="{BB962C8B-B14F-4D97-AF65-F5344CB8AC3E}">
        <p14:creationId xmlns:p14="http://schemas.microsoft.com/office/powerpoint/2010/main" val="295229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3177" tIns="46589" rIns="93177" bIns="46589"/>
          <a:lstStyle/>
          <a:p>
            <a:fld id="{9A628E4F-335F-45F5-A2FC-FE9487D09098}" type="slidenum">
              <a:rPr lang="en-US" smtClean="0"/>
              <a:pPr/>
              <a:t>13</a:t>
            </a:fld>
            <a:endParaRPr lang="en-US" dirty="0"/>
          </a:p>
        </p:txBody>
      </p:sp>
    </p:spTree>
    <p:extLst>
      <p:ext uri="{BB962C8B-B14F-4D97-AF65-F5344CB8AC3E}">
        <p14:creationId xmlns:p14="http://schemas.microsoft.com/office/powerpoint/2010/main" val="75311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364950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721426" y="3785246"/>
            <a:ext cx="5216699" cy="1546500"/>
          </a:xfrm>
          <a:prstGeom prst="rect">
            <a:avLst/>
          </a:prstGeom>
        </p:spPr>
        <p:txBody>
          <a:bodyPr wrap="square" lIns="91425" tIns="91425" rIns="91425" bIns="91425" anchor="t" anchorCtr="0"/>
          <a:lstStyle>
            <a:lvl1pPr lvl="0">
              <a:spcBef>
                <a:spcPts val="0"/>
              </a:spcBef>
              <a:buClr>
                <a:srgbClr val="2185C5"/>
              </a:buClr>
              <a:buSzPct val="100000"/>
              <a:defRPr sz="3600">
                <a:solidFill>
                  <a:srgbClr val="50758E"/>
                </a:solidFill>
                <a:latin typeface="+mj-lt"/>
              </a:defRPr>
            </a:lvl1pPr>
            <a:lvl2pPr lvl="1">
              <a:spcBef>
                <a:spcPts val="0"/>
              </a:spcBef>
              <a:buClr>
                <a:srgbClr val="2185C5"/>
              </a:buClr>
              <a:buSzPct val="100000"/>
              <a:defRPr sz="3600">
                <a:solidFill>
                  <a:srgbClr val="2185C5"/>
                </a:solidFill>
              </a:defRPr>
            </a:lvl2pPr>
            <a:lvl3pPr lvl="2">
              <a:spcBef>
                <a:spcPts val="0"/>
              </a:spcBef>
              <a:buClr>
                <a:srgbClr val="2185C5"/>
              </a:buClr>
              <a:buSzPct val="100000"/>
              <a:defRPr sz="3600">
                <a:solidFill>
                  <a:srgbClr val="2185C5"/>
                </a:solidFill>
              </a:defRPr>
            </a:lvl3pPr>
            <a:lvl4pPr lvl="3">
              <a:spcBef>
                <a:spcPts val="0"/>
              </a:spcBef>
              <a:buClr>
                <a:srgbClr val="2185C5"/>
              </a:buClr>
              <a:buSzPct val="100000"/>
              <a:defRPr sz="3600">
                <a:solidFill>
                  <a:srgbClr val="2185C5"/>
                </a:solidFill>
              </a:defRPr>
            </a:lvl4pPr>
            <a:lvl5pPr lvl="4">
              <a:spcBef>
                <a:spcPts val="0"/>
              </a:spcBef>
              <a:buClr>
                <a:srgbClr val="2185C5"/>
              </a:buClr>
              <a:buSzPct val="100000"/>
              <a:defRPr sz="3600">
                <a:solidFill>
                  <a:srgbClr val="2185C5"/>
                </a:solidFill>
              </a:defRPr>
            </a:lvl5pPr>
            <a:lvl6pPr lvl="5">
              <a:spcBef>
                <a:spcPts val="0"/>
              </a:spcBef>
              <a:buClr>
                <a:srgbClr val="2185C5"/>
              </a:buClr>
              <a:buSzPct val="100000"/>
              <a:defRPr sz="3600">
                <a:solidFill>
                  <a:srgbClr val="2185C5"/>
                </a:solidFill>
              </a:defRPr>
            </a:lvl6pPr>
            <a:lvl7pPr lvl="6">
              <a:spcBef>
                <a:spcPts val="0"/>
              </a:spcBef>
              <a:buClr>
                <a:srgbClr val="2185C5"/>
              </a:buClr>
              <a:buSzPct val="100000"/>
              <a:defRPr sz="3600">
                <a:solidFill>
                  <a:srgbClr val="2185C5"/>
                </a:solidFill>
              </a:defRPr>
            </a:lvl7pPr>
            <a:lvl8pPr lvl="7">
              <a:spcBef>
                <a:spcPts val="0"/>
              </a:spcBef>
              <a:buClr>
                <a:srgbClr val="2185C5"/>
              </a:buClr>
              <a:buSzPct val="100000"/>
              <a:defRPr sz="3600">
                <a:solidFill>
                  <a:srgbClr val="2185C5"/>
                </a:solidFill>
              </a:defRPr>
            </a:lvl8pPr>
            <a:lvl9pPr lvl="8">
              <a:spcBef>
                <a:spcPts val="0"/>
              </a:spcBef>
              <a:buClr>
                <a:srgbClr val="2185C5"/>
              </a:buClr>
              <a:buSzPct val="100000"/>
              <a:defRPr sz="3600">
                <a:solidFill>
                  <a:srgbClr val="2185C5"/>
                </a:solidFill>
              </a:defRPr>
            </a:lvl9pPr>
          </a:lstStyle>
          <a:p>
            <a:r>
              <a:rPr lang="en-US" dirty="0"/>
              <a:t>Presentation Title</a:t>
            </a:r>
            <a:endParaRPr dirty="0"/>
          </a:p>
        </p:txBody>
      </p:sp>
      <p:sp>
        <p:nvSpPr>
          <p:cNvPr id="10" name="Shape 10"/>
          <p:cNvSpPr/>
          <p:nvPr/>
        </p:nvSpPr>
        <p:spPr>
          <a:xfrm>
            <a:off x="5938246" y="3377552"/>
            <a:ext cx="721800" cy="102899"/>
          </a:xfrm>
          <a:prstGeom prst="rect">
            <a:avLst/>
          </a:prstGeom>
          <a:solidFill>
            <a:srgbClr val="C7AB6C"/>
          </a:solidFill>
          <a:ln>
            <a:solidFill>
              <a:srgbClr val="C7AB6C"/>
            </a:solidFill>
          </a:ln>
        </p:spPr>
        <p:txBody>
          <a:bodyPr wrap="square" lIns="68569" tIns="68569" rIns="68569" bIns="68569" anchor="ctr" anchorCtr="0">
            <a:noAutofit/>
          </a:bodyPr>
          <a:lstStyle/>
          <a:p>
            <a:pPr lvl="0">
              <a:spcBef>
                <a:spcPts val="0"/>
              </a:spcBef>
              <a:buNone/>
            </a:pPr>
            <a:endParaRPr sz="1050"/>
          </a:p>
        </p:txBody>
      </p:sp>
      <p:sp>
        <p:nvSpPr>
          <p:cNvPr id="11" name="Shape 11"/>
          <p:cNvSpPr/>
          <p:nvPr/>
        </p:nvSpPr>
        <p:spPr>
          <a:xfrm>
            <a:off x="6659860" y="3377552"/>
            <a:ext cx="721800" cy="102899"/>
          </a:xfrm>
          <a:prstGeom prst="rect">
            <a:avLst/>
          </a:prstGeom>
          <a:solidFill>
            <a:srgbClr val="93827F"/>
          </a:solidFill>
          <a:ln>
            <a:solidFill>
              <a:srgbClr val="93827F"/>
            </a:solidFill>
          </a:ln>
        </p:spPr>
        <p:txBody>
          <a:bodyPr wrap="square" lIns="68569" tIns="68569" rIns="68569" bIns="68569" anchor="ctr" anchorCtr="0">
            <a:noAutofit/>
          </a:bodyPr>
          <a:lstStyle/>
          <a:p>
            <a:pPr lvl="0">
              <a:spcBef>
                <a:spcPts val="0"/>
              </a:spcBef>
              <a:buNone/>
            </a:pPr>
            <a:endParaRPr sz="1050"/>
          </a:p>
        </p:txBody>
      </p:sp>
      <p:sp>
        <p:nvSpPr>
          <p:cNvPr id="12" name="Shape 12"/>
          <p:cNvSpPr/>
          <p:nvPr/>
        </p:nvSpPr>
        <p:spPr>
          <a:xfrm>
            <a:off x="-1" y="3377552"/>
            <a:ext cx="721800" cy="102899"/>
          </a:xfrm>
          <a:prstGeom prst="rect">
            <a:avLst/>
          </a:prstGeom>
          <a:solidFill>
            <a:srgbClr val="2D3047"/>
          </a:solidFill>
          <a:ln>
            <a:solidFill>
              <a:srgbClr val="2D3047"/>
            </a:solidFill>
          </a:ln>
        </p:spPr>
        <p:txBody>
          <a:bodyPr wrap="square" lIns="68569" tIns="68569" rIns="68569" bIns="68569" anchor="ctr" anchorCtr="0">
            <a:noAutofit/>
          </a:bodyPr>
          <a:lstStyle/>
          <a:p>
            <a:pPr lvl="0">
              <a:spcBef>
                <a:spcPts val="0"/>
              </a:spcBef>
              <a:buNone/>
            </a:pPr>
            <a:endParaRPr sz="1050"/>
          </a:p>
        </p:txBody>
      </p:sp>
      <p:sp>
        <p:nvSpPr>
          <p:cNvPr id="13" name="Shape 13"/>
          <p:cNvSpPr/>
          <p:nvPr/>
        </p:nvSpPr>
        <p:spPr>
          <a:xfrm>
            <a:off x="721425" y="3377552"/>
            <a:ext cx="5216699" cy="102899"/>
          </a:xfrm>
          <a:prstGeom prst="rect">
            <a:avLst/>
          </a:prstGeom>
          <a:solidFill>
            <a:srgbClr val="50758E"/>
          </a:solidFill>
          <a:ln>
            <a:solidFill>
              <a:srgbClr val="50758E"/>
            </a:solidFill>
          </a:ln>
        </p:spPr>
        <p:txBody>
          <a:bodyPr wrap="square" lIns="68569" tIns="68569" rIns="68569" bIns="68569" anchor="ctr" anchorCtr="0">
            <a:noAutofit/>
          </a:bodyPr>
          <a:lstStyle/>
          <a:p>
            <a:pPr lvl="0">
              <a:spcBef>
                <a:spcPts val="0"/>
              </a:spcBef>
              <a:buNone/>
            </a:pPr>
            <a:endParaRPr sz="10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0"/>
            <a:ext cx="6462600" cy="1143000"/>
          </a:xfrm>
          <a:prstGeom prst="rect">
            <a:avLst/>
          </a:prstGeom>
        </p:spPr>
        <p:txBody>
          <a:bodyPr wrap="square" lIns="91425" tIns="91425" rIns="91425" bIns="91425" anchor="b" anchorCtr="0"/>
          <a:lstStyle>
            <a:lvl1pPr lvl="0">
              <a:spcBef>
                <a:spcPts val="0"/>
              </a:spcBef>
              <a:defRPr>
                <a:solidFill>
                  <a:srgbClr val="50758E"/>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0" name="Shape 30"/>
          <p:cNvSpPr txBox="1">
            <a:spLocks noGrp="1"/>
          </p:cNvSpPr>
          <p:nvPr>
            <p:ph type="body" idx="1"/>
          </p:nvPr>
        </p:nvSpPr>
        <p:spPr>
          <a:xfrm>
            <a:off x="893700" y="1831452"/>
            <a:ext cx="6462600" cy="4736399"/>
          </a:xfrm>
          <a:prstGeom prst="rect">
            <a:avLst/>
          </a:prstGeom>
        </p:spPr>
        <p:txBody>
          <a:bodyPr wrap="square" lIns="91425" tIns="91425" rIns="91425" bIns="91425" anchor="t" anchorCtr="0"/>
          <a:lstStyle>
            <a:lvl1pPr lvl="0">
              <a:spcBef>
                <a:spcPts val="0"/>
              </a:spcBef>
              <a:defRPr>
                <a:solidFill>
                  <a:srgbClr val="2D3047"/>
                </a:solidFill>
                <a:latin typeface="+mn-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1" name="Shape 31"/>
          <p:cNvSpPr/>
          <p:nvPr/>
        </p:nvSpPr>
        <p:spPr>
          <a:xfrm>
            <a:off x="7356367" y="6755102"/>
            <a:ext cx="893699" cy="102899"/>
          </a:xfrm>
          <a:prstGeom prst="rect">
            <a:avLst/>
          </a:prstGeom>
          <a:solidFill>
            <a:srgbClr val="C7AB6C"/>
          </a:solidFill>
          <a:ln>
            <a:solidFill>
              <a:srgbClr val="C7AB6C"/>
            </a:solidFill>
          </a:ln>
        </p:spPr>
        <p:txBody>
          <a:bodyPr wrap="square" lIns="68569" tIns="68569" rIns="68569" bIns="68569" anchor="ctr" anchorCtr="0">
            <a:noAutofit/>
          </a:bodyPr>
          <a:lstStyle/>
          <a:p>
            <a:pPr lvl="0">
              <a:spcBef>
                <a:spcPts val="0"/>
              </a:spcBef>
              <a:buNone/>
            </a:pPr>
            <a:endParaRPr sz="1050"/>
          </a:p>
        </p:txBody>
      </p:sp>
      <p:sp>
        <p:nvSpPr>
          <p:cNvPr id="32" name="Shape 32"/>
          <p:cNvSpPr/>
          <p:nvPr/>
        </p:nvSpPr>
        <p:spPr>
          <a:xfrm>
            <a:off x="8250312" y="6755102"/>
            <a:ext cx="893699" cy="102899"/>
          </a:xfrm>
          <a:prstGeom prst="rect">
            <a:avLst/>
          </a:prstGeom>
          <a:solidFill>
            <a:srgbClr val="93827F"/>
          </a:solidFill>
          <a:ln>
            <a:solidFill>
              <a:srgbClr val="93827F"/>
            </a:solidFill>
          </a:ln>
        </p:spPr>
        <p:txBody>
          <a:bodyPr wrap="square" lIns="68569" tIns="68569" rIns="68569" bIns="68569" anchor="ctr" anchorCtr="0">
            <a:noAutofit/>
          </a:bodyPr>
          <a:lstStyle/>
          <a:p>
            <a:pPr lvl="0">
              <a:spcBef>
                <a:spcPts val="0"/>
              </a:spcBef>
              <a:buNone/>
            </a:pPr>
            <a:endParaRPr sz="1050"/>
          </a:p>
        </p:txBody>
      </p:sp>
      <p:sp>
        <p:nvSpPr>
          <p:cNvPr id="33" name="Shape 33"/>
          <p:cNvSpPr/>
          <p:nvPr/>
        </p:nvSpPr>
        <p:spPr>
          <a:xfrm>
            <a:off x="1" y="6755102"/>
            <a:ext cx="893699" cy="102899"/>
          </a:xfrm>
          <a:prstGeom prst="rect">
            <a:avLst/>
          </a:prstGeom>
          <a:solidFill>
            <a:srgbClr val="2D3047"/>
          </a:solidFill>
          <a:ln>
            <a:solidFill>
              <a:srgbClr val="2D3047"/>
            </a:solidFill>
          </a:ln>
        </p:spPr>
        <p:txBody>
          <a:bodyPr wrap="square" lIns="68569" tIns="68569" rIns="68569" bIns="68569" anchor="ctr" anchorCtr="0">
            <a:noAutofit/>
          </a:bodyPr>
          <a:lstStyle/>
          <a:p>
            <a:pPr lvl="0">
              <a:spcBef>
                <a:spcPts val="0"/>
              </a:spcBef>
              <a:buNone/>
            </a:pPr>
            <a:endParaRPr sz="1050"/>
          </a:p>
        </p:txBody>
      </p:sp>
      <p:sp>
        <p:nvSpPr>
          <p:cNvPr id="34" name="Shape 34"/>
          <p:cNvSpPr/>
          <p:nvPr/>
        </p:nvSpPr>
        <p:spPr>
          <a:xfrm>
            <a:off x="893709" y="6755102"/>
            <a:ext cx="6462600" cy="102899"/>
          </a:xfrm>
          <a:prstGeom prst="rect">
            <a:avLst/>
          </a:prstGeom>
          <a:solidFill>
            <a:srgbClr val="50758E"/>
          </a:solidFill>
          <a:ln>
            <a:solidFill>
              <a:srgbClr val="50758E"/>
            </a:solidFill>
          </a:ln>
        </p:spPr>
        <p:txBody>
          <a:bodyPr wrap="square" lIns="68569" tIns="68569" rIns="68569" bIns="68569" anchor="ctr" anchorCtr="0">
            <a:noAutofit/>
          </a:bodyPr>
          <a:lstStyle/>
          <a:p>
            <a:pPr lvl="0">
              <a:spcBef>
                <a:spcPts val="0"/>
              </a:spcBef>
              <a:buNone/>
            </a:pPr>
            <a:endParaRPr sz="10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color background">
    <p:spTree>
      <p:nvGrpSpPr>
        <p:cNvPr id="1" name="Shape 69"/>
        <p:cNvGrpSpPr/>
        <p:nvPr/>
      </p:nvGrpSpPr>
      <p:grpSpPr>
        <a:xfrm>
          <a:off x="0" y="0"/>
          <a:ext cx="0" cy="0"/>
          <a:chOff x="0" y="0"/>
          <a:chExt cx="0" cy="0"/>
        </a:xfrm>
      </p:grpSpPr>
      <p:sp>
        <p:nvSpPr>
          <p:cNvPr id="6" name="Shape 48"/>
          <p:cNvSpPr/>
          <p:nvPr userDrawn="1"/>
        </p:nvSpPr>
        <p:spPr>
          <a:xfrm>
            <a:off x="7356367" y="6755102"/>
            <a:ext cx="893699" cy="102899"/>
          </a:xfrm>
          <a:prstGeom prst="rect">
            <a:avLst/>
          </a:prstGeom>
          <a:solidFill>
            <a:srgbClr val="C7AB6C"/>
          </a:solidFill>
          <a:ln>
            <a:solidFill>
              <a:srgbClr val="C7AB6C"/>
            </a:solidFill>
          </a:ln>
        </p:spPr>
        <p:txBody>
          <a:bodyPr wrap="square" lIns="68569" tIns="68569" rIns="68569" bIns="68569" anchor="ctr" anchorCtr="0">
            <a:noAutofit/>
          </a:bodyPr>
          <a:lstStyle/>
          <a:p>
            <a:pPr lvl="0">
              <a:spcBef>
                <a:spcPts val="0"/>
              </a:spcBef>
              <a:buNone/>
            </a:pPr>
            <a:endParaRPr sz="1050"/>
          </a:p>
        </p:txBody>
      </p:sp>
      <p:sp>
        <p:nvSpPr>
          <p:cNvPr id="7" name="Shape 49"/>
          <p:cNvSpPr/>
          <p:nvPr userDrawn="1"/>
        </p:nvSpPr>
        <p:spPr>
          <a:xfrm>
            <a:off x="8250312" y="6755102"/>
            <a:ext cx="893699" cy="102899"/>
          </a:xfrm>
          <a:prstGeom prst="rect">
            <a:avLst/>
          </a:prstGeom>
          <a:solidFill>
            <a:srgbClr val="93827F"/>
          </a:solidFill>
          <a:ln>
            <a:solidFill>
              <a:srgbClr val="93827F"/>
            </a:solidFill>
          </a:ln>
        </p:spPr>
        <p:txBody>
          <a:bodyPr wrap="square" lIns="68569" tIns="68569" rIns="68569" bIns="68569" anchor="ctr" anchorCtr="0">
            <a:noAutofit/>
          </a:bodyPr>
          <a:lstStyle/>
          <a:p>
            <a:pPr lvl="0">
              <a:spcBef>
                <a:spcPts val="0"/>
              </a:spcBef>
              <a:buNone/>
            </a:pPr>
            <a:endParaRPr sz="1050"/>
          </a:p>
        </p:txBody>
      </p:sp>
      <p:sp>
        <p:nvSpPr>
          <p:cNvPr id="8" name="Shape 50"/>
          <p:cNvSpPr/>
          <p:nvPr userDrawn="1"/>
        </p:nvSpPr>
        <p:spPr>
          <a:xfrm>
            <a:off x="1" y="6755102"/>
            <a:ext cx="893699" cy="102899"/>
          </a:xfrm>
          <a:prstGeom prst="rect">
            <a:avLst/>
          </a:prstGeom>
          <a:solidFill>
            <a:srgbClr val="2D3047"/>
          </a:solidFill>
          <a:ln>
            <a:solidFill>
              <a:srgbClr val="2D3047"/>
            </a:solidFill>
          </a:ln>
        </p:spPr>
        <p:txBody>
          <a:bodyPr wrap="square" lIns="68569" tIns="68569" rIns="68569" bIns="68569" anchor="ctr" anchorCtr="0">
            <a:noAutofit/>
          </a:bodyPr>
          <a:lstStyle/>
          <a:p>
            <a:pPr lvl="0">
              <a:spcBef>
                <a:spcPts val="0"/>
              </a:spcBef>
              <a:buNone/>
            </a:pPr>
            <a:endParaRPr sz="1050"/>
          </a:p>
        </p:txBody>
      </p:sp>
      <p:sp>
        <p:nvSpPr>
          <p:cNvPr id="9" name="Shape 51"/>
          <p:cNvSpPr/>
          <p:nvPr userDrawn="1"/>
        </p:nvSpPr>
        <p:spPr>
          <a:xfrm>
            <a:off x="893709" y="6755102"/>
            <a:ext cx="6462600" cy="102899"/>
          </a:xfrm>
          <a:prstGeom prst="rect">
            <a:avLst/>
          </a:prstGeom>
          <a:solidFill>
            <a:srgbClr val="50758E"/>
          </a:solidFill>
          <a:ln>
            <a:solidFill>
              <a:srgbClr val="50758E"/>
            </a:solidFill>
          </a:ln>
        </p:spPr>
        <p:txBody>
          <a:bodyPr wrap="square" lIns="68569" tIns="68569" rIns="68569" bIns="68569" anchor="ctr" anchorCtr="0">
            <a:noAutofit/>
          </a:bodyPr>
          <a:lstStyle/>
          <a:p>
            <a:pPr lvl="0">
              <a:spcBef>
                <a:spcPts val="0"/>
              </a:spcBef>
              <a:buNone/>
            </a:pPr>
            <a:endParaRPr sz="10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0"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5F3DD9D-2BB7-4864-A0FF-FB3C551E2F7D}" type="datetime1">
              <a:rPr lang="en-US" smtClean="0">
                <a:solidFill>
                  <a:prstClr val="black">
                    <a:tint val="75000"/>
                  </a:prstClr>
                </a:solidFill>
              </a:rPr>
              <a:pPr/>
              <a:t>10/25/2018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70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gradFill flip="none" rotWithShape="1">
            <a:gsLst>
              <a:gs pos="1000">
                <a:srgbClr val="0083E6"/>
              </a:gs>
              <a:gs pos="0">
                <a:schemeClr val="tx2">
                  <a:lumMod val="40000"/>
                  <a:lumOff val="60000"/>
                </a:schemeClr>
              </a:gs>
              <a:gs pos="76000">
                <a:schemeClr val="bg1"/>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tx1"/>
                </a:solidFill>
                <a:latin typeface="Century Gothic" pitchFamily="34" charset="0"/>
              </a:defRPr>
            </a:lvl1pPr>
            <a:lvl2pPr>
              <a:defRPr sz="3200">
                <a:solidFill>
                  <a:schemeClr val="tx1"/>
                </a:solidFill>
                <a:latin typeface="Century Gothic" pitchFamily="34" charset="0"/>
              </a:defRPr>
            </a:lvl2pPr>
            <a:lvl3pPr>
              <a:defRPr sz="2800">
                <a:solidFill>
                  <a:schemeClr val="tx1"/>
                </a:solidFill>
                <a:latin typeface="Century Gothic" pitchFamily="34" charset="0"/>
              </a:defRPr>
            </a:lvl3pPr>
            <a:lvl4pPr>
              <a:defRPr sz="2400">
                <a:solidFill>
                  <a:schemeClr val="tx1"/>
                </a:solidFill>
                <a:latin typeface="Century Gothic" pitchFamily="34" charset="0"/>
              </a:defRPr>
            </a:lvl4pPr>
            <a:lvl5pPr>
              <a:defRPr sz="2400">
                <a:solidFill>
                  <a:schemeClr val="tx1"/>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AF42D0E-08B9-46A3-A582-9E20344432C6}" type="datetime1">
              <a:rPr lang="en-US" smtClean="0">
                <a:solidFill>
                  <a:prstClr val="black">
                    <a:tint val="75000"/>
                  </a:prstClr>
                </a:solidFill>
              </a:rPr>
              <a:pPr/>
              <a:t>10/25/2018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ECY_Symbol.png"/>
          <p:cNvPicPr>
            <a:picLocks noChangeAspect="1"/>
          </p:cNvPicPr>
          <p:nvPr userDrawn="1"/>
        </p:nvPicPr>
        <p:blipFill>
          <a:blip r:embed="rId2" cstate="screen"/>
          <a:stretch>
            <a:fillRect/>
          </a:stretch>
        </p:blipFill>
        <p:spPr>
          <a:xfrm>
            <a:off x="457200" y="6184520"/>
            <a:ext cx="914400" cy="673480"/>
          </a:xfrm>
          <a:prstGeom prst="rect">
            <a:avLst/>
          </a:prstGeom>
        </p:spPr>
      </p:pic>
    </p:spTree>
    <p:extLst>
      <p:ext uri="{BB962C8B-B14F-4D97-AF65-F5344CB8AC3E}">
        <p14:creationId xmlns:p14="http://schemas.microsoft.com/office/powerpoint/2010/main" val="8011315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wrap="square"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US" dirty="0"/>
              <a:t>Click here to add text</a:t>
            </a:r>
            <a:endParaRPr dirty="0"/>
          </a:p>
        </p:txBody>
      </p:sp>
      <p:sp>
        <p:nvSpPr>
          <p:cNvPr id="7" name="Shape 7"/>
          <p:cNvSpPr txBox="1">
            <a:spLocks noGrp="1"/>
          </p:cNvSpPr>
          <p:nvPr>
            <p:ph type="body" idx="1"/>
          </p:nvPr>
        </p:nvSpPr>
        <p:spPr>
          <a:xfrm>
            <a:off x="893700" y="1831452"/>
            <a:ext cx="6462600" cy="4736399"/>
          </a:xfrm>
          <a:prstGeom prst="rect">
            <a:avLst/>
          </a:prstGeom>
          <a:noFill/>
          <a:ln>
            <a:noFill/>
          </a:ln>
        </p:spPr>
        <p:txBody>
          <a:bodyPr wrap="square"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buChar char="○"/>
              <a:defRPr sz="2400">
                <a:solidFill>
                  <a:srgbClr val="677480"/>
                </a:solidFill>
                <a:latin typeface="Lato"/>
                <a:ea typeface="Lato"/>
                <a:cs typeface="Lato"/>
                <a:sym typeface="Lato"/>
              </a:defRPr>
            </a:lvl2pPr>
            <a:lvl3pPr lvl="2">
              <a:spcBef>
                <a:spcPts val="480"/>
              </a:spcBef>
              <a:buClr>
                <a:srgbClr val="677480"/>
              </a:buClr>
              <a:buSzPct val="100000"/>
              <a:buFont typeface="Lato"/>
              <a:buChar char="■"/>
              <a:defRPr sz="2400">
                <a:solidFill>
                  <a:srgbClr val="677480"/>
                </a:solidFill>
                <a:latin typeface="Lato"/>
                <a:ea typeface="Lato"/>
                <a:cs typeface="Lato"/>
                <a:sym typeface="Lato"/>
              </a:defRPr>
            </a:lvl3pPr>
            <a:lvl4pPr lvl="3">
              <a:spcBef>
                <a:spcPts val="360"/>
              </a:spcBef>
              <a:buClr>
                <a:srgbClr val="677480"/>
              </a:buClr>
              <a:buSzPct val="100000"/>
              <a:buFont typeface="Lato"/>
              <a:buChar char="●"/>
              <a:defRPr sz="1800">
                <a:solidFill>
                  <a:srgbClr val="677480"/>
                </a:solidFill>
                <a:latin typeface="Lato"/>
                <a:ea typeface="Lato"/>
                <a:cs typeface="Lato"/>
                <a:sym typeface="Lato"/>
              </a:defRPr>
            </a:lvl4pPr>
            <a:lvl5pPr lvl="4">
              <a:spcBef>
                <a:spcPts val="360"/>
              </a:spcBef>
              <a:buClr>
                <a:srgbClr val="677480"/>
              </a:buClr>
              <a:buSzPct val="100000"/>
              <a:buFont typeface="Lato"/>
              <a:buChar char="○"/>
              <a:defRPr sz="1800">
                <a:solidFill>
                  <a:srgbClr val="677480"/>
                </a:solidFill>
                <a:latin typeface="Lato"/>
                <a:ea typeface="Lato"/>
                <a:cs typeface="Lato"/>
                <a:sym typeface="Lato"/>
              </a:defRPr>
            </a:lvl5pPr>
            <a:lvl6pPr lvl="5">
              <a:spcBef>
                <a:spcPts val="360"/>
              </a:spcBef>
              <a:buClr>
                <a:srgbClr val="677480"/>
              </a:buClr>
              <a:buSzPct val="100000"/>
              <a:buFont typeface="Lato"/>
              <a:buChar char="■"/>
              <a:defRPr sz="1800">
                <a:solidFill>
                  <a:srgbClr val="677480"/>
                </a:solidFill>
                <a:latin typeface="Lato"/>
                <a:ea typeface="Lato"/>
                <a:cs typeface="Lato"/>
                <a:sym typeface="Lato"/>
              </a:defRPr>
            </a:lvl6pPr>
            <a:lvl7pPr lvl="6">
              <a:spcBef>
                <a:spcPts val="360"/>
              </a:spcBef>
              <a:buClr>
                <a:srgbClr val="677480"/>
              </a:buClr>
              <a:buSzPct val="100000"/>
              <a:buFont typeface="Lato"/>
              <a:buChar char="●"/>
              <a:defRPr sz="1800">
                <a:solidFill>
                  <a:srgbClr val="677480"/>
                </a:solidFill>
                <a:latin typeface="Lato"/>
                <a:ea typeface="Lato"/>
                <a:cs typeface="Lato"/>
                <a:sym typeface="Lato"/>
              </a:defRPr>
            </a:lvl7pPr>
            <a:lvl8pPr lvl="7">
              <a:spcBef>
                <a:spcPts val="360"/>
              </a:spcBef>
              <a:buClr>
                <a:srgbClr val="677480"/>
              </a:buClr>
              <a:buSzPct val="100000"/>
              <a:buFont typeface="Lato"/>
              <a:buChar char="○"/>
              <a:defRPr sz="1800">
                <a:solidFill>
                  <a:srgbClr val="677480"/>
                </a:solidFill>
                <a:latin typeface="Lato"/>
                <a:ea typeface="Lato"/>
                <a:cs typeface="Lato"/>
                <a:sym typeface="Lato"/>
              </a:defRPr>
            </a:lvl8pPr>
            <a:lvl9pPr lvl="8">
              <a:spcBef>
                <a:spcPts val="360"/>
              </a:spcBef>
              <a:buClr>
                <a:srgbClr val="677480"/>
              </a:buClr>
              <a:buSzPct val="100000"/>
              <a:buFont typeface="Lato"/>
              <a:buChar char="■"/>
              <a:defRPr sz="1800">
                <a:solidFill>
                  <a:srgbClr val="677480"/>
                </a:solidFill>
                <a:latin typeface="Lato"/>
                <a:ea typeface="Lato"/>
                <a:cs typeface="Lato"/>
                <a:sym typeface="La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1" r:id="rId2"/>
    <p:sldLayoutId id="2147483657" r:id="rId3"/>
    <p:sldLayoutId id="2147483659" r:id="rId4"/>
    <p:sldLayoutId id="2147483660" r:id="rId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50758E"/>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2D3047"/>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gteb461@ecy.w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slidescarnival.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pa.gov/Projects/Initiatives/crt/CRT-Regional-Recommendation-eFINAL.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www.state.gov/p/wha/ci/ca/topics/c78892.ht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717729" y="3365772"/>
            <a:ext cx="7007046" cy="1159875"/>
          </a:xfrm>
          <a:prstGeom prst="rect">
            <a:avLst/>
          </a:prstGeom>
        </p:spPr>
        <p:txBody>
          <a:bodyPr wrap="square" lIns="68569" tIns="68569" rIns="68569" bIns="68569" anchor="t" anchorCtr="0">
            <a:noAutofit/>
          </a:bodyPr>
          <a:lstStyle/>
          <a:p>
            <a:r>
              <a:rPr lang="en-US" dirty="0" smtClean="0"/>
              <a:t>C</a:t>
            </a:r>
            <a:r>
              <a:rPr lang="en" dirty="0" smtClean="0"/>
              <a:t>olumbia River Treaty and Office of Columbia River Updates </a:t>
            </a:r>
            <a:br>
              <a:rPr lang="en" dirty="0" smtClean="0"/>
            </a:br>
            <a:r>
              <a:rPr lang="en" sz="2800" i="1" dirty="0" smtClean="0"/>
              <a:t>November 1, 2018 / CBDL Conference </a:t>
            </a:r>
            <a:endParaRPr lang="en" sz="2800" i="1" dirty="0"/>
          </a:p>
        </p:txBody>
      </p:sp>
      <p:sp>
        <p:nvSpPr>
          <p:cNvPr id="2" name="TextBox 1"/>
          <p:cNvSpPr txBox="1"/>
          <p:nvPr/>
        </p:nvSpPr>
        <p:spPr>
          <a:xfrm>
            <a:off x="717729" y="5795121"/>
            <a:ext cx="6704286" cy="507831"/>
          </a:xfrm>
          <a:prstGeom prst="rect">
            <a:avLst/>
          </a:prstGeom>
          <a:noFill/>
        </p:spPr>
        <p:txBody>
          <a:bodyPr wrap="square" rtlCol="0">
            <a:spAutoFit/>
          </a:bodyPr>
          <a:lstStyle/>
          <a:p>
            <a:r>
              <a:rPr lang="en-US" sz="1350" dirty="0" smtClean="0">
                <a:solidFill>
                  <a:srgbClr val="2D3047"/>
                </a:solidFill>
              </a:rPr>
              <a:t>G. Thomas </a:t>
            </a:r>
            <a:r>
              <a:rPr lang="en-US" sz="1350" dirty="0" err="1" smtClean="0">
                <a:solidFill>
                  <a:srgbClr val="2D3047"/>
                </a:solidFill>
              </a:rPr>
              <a:t>Tebb</a:t>
            </a:r>
            <a:r>
              <a:rPr lang="en-US" sz="1350" dirty="0" smtClean="0">
                <a:solidFill>
                  <a:srgbClr val="2D3047"/>
                </a:solidFill>
              </a:rPr>
              <a:t>, Director</a:t>
            </a:r>
            <a:endParaRPr lang="en-US" sz="1350" dirty="0">
              <a:solidFill>
                <a:srgbClr val="2D3047"/>
              </a:solidFill>
            </a:endParaRPr>
          </a:p>
          <a:p>
            <a:r>
              <a:rPr lang="en-US" sz="1350" dirty="0" smtClean="0">
                <a:solidFill>
                  <a:srgbClr val="2D3047"/>
                </a:solidFill>
              </a:rPr>
              <a:t>Ecology – Office of Columbia River</a:t>
            </a:r>
            <a:endParaRPr lang="en-US" sz="1350" dirty="0">
              <a:solidFill>
                <a:srgbClr val="2D3047"/>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205" y="5261721"/>
            <a:ext cx="658681" cy="6586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5502" y="1228724"/>
            <a:ext cx="8686800" cy="542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6" name="Title 1"/>
          <p:cNvSpPr txBox="1">
            <a:spLocks/>
          </p:cNvSpPr>
          <p:nvPr/>
        </p:nvSpPr>
        <p:spPr>
          <a:xfrm>
            <a:off x="477981" y="847725"/>
            <a:ext cx="8424321" cy="5803323"/>
          </a:xfrm>
          <a:prstGeom prst="rect">
            <a:avLst/>
          </a:prstGeom>
        </p:spPr>
        <p:txBody>
          <a:bodyPr vert="horz" lIns="91440" tIns="45720" rIns="91440" bIns="45720" rtlCol="0" anchor="t" anchorCtr="0">
            <a:noAutofit/>
          </a:bodyPr>
          <a:lstStyle/>
          <a:p>
            <a:pPr algn="ctr"/>
            <a:endParaRPr lang="en-US" sz="2000" b="1" dirty="0">
              <a:solidFill>
                <a:schemeClr val="tx1">
                  <a:lumMod val="75000"/>
                  <a:lumOff val="25000"/>
                </a:schemeClr>
              </a:solidFill>
              <a:latin typeface="Rockwell" panose="02060603020205020403" pitchFamily="18" charset="0"/>
            </a:endParaRPr>
          </a:p>
          <a:p>
            <a:r>
              <a:rPr lang="en-US" sz="3200" b="1" u="sng" dirty="0" smtClean="0">
                <a:solidFill>
                  <a:schemeClr val="tx1">
                    <a:lumMod val="75000"/>
                    <a:lumOff val="25000"/>
                  </a:schemeClr>
                </a:solidFill>
                <a:latin typeface="Rockwell" panose="02060603020205020403" pitchFamily="18" charset="0"/>
              </a:rPr>
              <a:t>US District Court Ruling July 6, 2016</a:t>
            </a:r>
            <a:r>
              <a:rPr lang="en-US" sz="3200" b="1" dirty="0" smtClean="0">
                <a:solidFill>
                  <a:schemeClr val="tx1">
                    <a:lumMod val="75000"/>
                    <a:lumOff val="25000"/>
                  </a:schemeClr>
                </a:solidFill>
                <a:latin typeface="Rockwell" panose="02060603020205020403" pitchFamily="18" charset="0"/>
              </a:rPr>
              <a:t>:</a:t>
            </a:r>
            <a:endParaRPr lang="en-US" sz="3200" b="1" dirty="0">
              <a:solidFill>
                <a:schemeClr val="tx1">
                  <a:lumMod val="75000"/>
                  <a:lumOff val="25000"/>
                </a:schemeClr>
              </a:solidFill>
              <a:latin typeface="Rockwell" panose="02060603020205020403" pitchFamily="18" charset="0"/>
            </a:endParaRPr>
          </a:p>
          <a:p>
            <a:pPr marL="742950" lvl="1" indent="-285750">
              <a:spcAft>
                <a:spcPts val="1200"/>
              </a:spcAft>
              <a:buFont typeface="Arial" panose="020B0604020202020204" pitchFamily="34" charset="0"/>
              <a:buChar char="•"/>
            </a:pPr>
            <a:r>
              <a:rPr lang="en-US" sz="2000" dirty="0">
                <a:solidFill>
                  <a:schemeClr val="tx1">
                    <a:lumMod val="75000"/>
                    <a:lumOff val="25000"/>
                  </a:schemeClr>
                </a:solidFill>
                <a:latin typeface="Rockwell" panose="02060603020205020403" pitchFamily="18" charset="0"/>
              </a:rPr>
              <a:t>FCRPS Bi-Op violated </a:t>
            </a:r>
            <a:r>
              <a:rPr lang="en-US" sz="2000" dirty="0" smtClean="0">
                <a:solidFill>
                  <a:schemeClr val="tx1">
                    <a:lumMod val="75000"/>
                    <a:lumOff val="25000"/>
                  </a:schemeClr>
                </a:solidFill>
                <a:latin typeface="Rockwell" panose="02060603020205020403" pitchFamily="18" charset="0"/>
              </a:rPr>
              <a:t>Endangered Species Act (ESA)</a:t>
            </a:r>
            <a:endParaRPr lang="en-US" sz="2000" dirty="0">
              <a:solidFill>
                <a:schemeClr val="tx1">
                  <a:lumMod val="75000"/>
                  <a:lumOff val="25000"/>
                </a:schemeClr>
              </a:solidFill>
              <a:latin typeface="Rockwell" panose="02060603020205020403" pitchFamily="18" charset="0"/>
            </a:endParaRPr>
          </a:p>
          <a:p>
            <a:pPr marL="742950" lvl="1" indent="-285750">
              <a:spcAft>
                <a:spcPts val="1200"/>
              </a:spcAft>
              <a:buFont typeface="Arial" panose="020B0604020202020204" pitchFamily="34" charset="0"/>
              <a:buChar char="•"/>
            </a:pPr>
            <a:r>
              <a:rPr lang="en-US" sz="2000" dirty="0">
                <a:solidFill>
                  <a:schemeClr val="tx1">
                    <a:lumMod val="75000"/>
                    <a:lumOff val="25000"/>
                  </a:schemeClr>
                </a:solidFill>
                <a:latin typeface="Rockwell" panose="02060603020205020403" pitchFamily="18" charset="0"/>
              </a:rPr>
              <a:t>FCRPS operations also violated ESA</a:t>
            </a:r>
          </a:p>
          <a:p>
            <a:pPr marL="742950" lvl="1" indent="-285750">
              <a:spcAft>
                <a:spcPts val="1200"/>
              </a:spcAft>
              <a:buFont typeface="Arial" panose="020B0604020202020204" pitchFamily="34" charset="0"/>
              <a:buChar char="•"/>
            </a:pPr>
            <a:r>
              <a:rPr lang="en-US" sz="2000" dirty="0">
                <a:solidFill>
                  <a:schemeClr val="tx1">
                    <a:lumMod val="75000"/>
                    <a:lumOff val="25000"/>
                  </a:schemeClr>
                </a:solidFill>
                <a:latin typeface="Rockwell" panose="02060603020205020403" pitchFamily="18" charset="0"/>
              </a:rPr>
              <a:t>Corps and Reclamation violated NEPA by adopting 2014 Supplemental Bi-Op</a:t>
            </a:r>
          </a:p>
          <a:p>
            <a:pPr>
              <a:spcAft>
                <a:spcPts val="1200"/>
              </a:spcAft>
              <a:buClr>
                <a:schemeClr val="accent6">
                  <a:lumMod val="75000"/>
                </a:schemeClr>
              </a:buClr>
            </a:pPr>
            <a:r>
              <a:rPr lang="en-US" sz="3200" b="1" u="sng" dirty="0">
                <a:solidFill>
                  <a:schemeClr val="tx1">
                    <a:lumMod val="75000"/>
                    <a:lumOff val="25000"/>
                  </a:schemeClr>
                </a:solidFill>
                <a:latin typeface="Rockwell" panose="02060603020205020403" pitchFamily="18" charset="0"/>
              </a:rPr>
              <a:t>Required</a:t>
            </a:r>
            <a:r>
              <a:rPr lang="en-US" sz="3200" b="1" dirty="0">
                <a:solidFill>
                  <a:schemeClr val="tx1">
                    <a:lumMod val="75000"/>
                    <a:lumOff val="25000"/>
                  </a:schemeClr>
                </a:solidFill>
                <a:latin typeface="Rockwell" panose="02060603020205020403" pitchFamily="18" charset="0"/>
              </a:rPr>
              <a:t>:</a:t>
            </a:r>
          </a:p>
          <a:p>
            <a:pPr marL="742950" lvl="1" indent="-285750">
              <a:spcAft>
                <a:spcPts val="1200"/>
              </a:spcAft>
              <a:buFont typeface="Arial" panose="020B0604020202020204" pitchFamily="34" charset="0"/>
              <a:buChar char="•"/>
            </a:pPr>
            <a:r>
              <a:rPr lang="en-US" sz="2000" dirty="0">
                <a:solidFill>
                  <a:schemeClr val="tx1">
                    <a:lumMod val="75000"/>
                    <a:lumOff val="25000"/>
                  </a:schemeClr>
                </a:solidFill>
                <a:latin typeface="Rockwell" panose="02060603020205020403" pitchFamily="18" charset="0"/>
              </a:rPr>
              <a:t>NMFS issue a new Bi-Op by December 31, 2018  </a:t>
            </a:r>
          </a:p>
          <a:p>
            <a:pPr marL="742950" lvl="1" indent="-285750">
              <a:spcAft>
                <a:spcPts val="1200"/>
              </a:spcAft>
              <a:buFont typeface="Arial" panose="020B0604020202020204" pitchFamily="34" charset="0"/>
              <a:buChar char="•"/>
            </a:pPr>
            <a:r>
              <a:rPr lang="en-US" sz="2000" dirty="0">
                <a:solidFill>
                  <a:schemeClr val="tx1">
                    <a:lumMod val="75000"/>
                    <a:lumOff val="25000"/>
                  </a:schemeClr>
                </a:solidFill>
                <a:latin typeface="Rockwell" panose="02060603020205020403" pitchFamily="18" charset="0"/>
              </a:rPr>
              <a:t>BPA, Corps, and Reclamation complete a NEPA EIS on Columbia River System Operations (CRSO) by March 26, 2021 with Record of Decision by September 24, 2021.  </a:t>
            </a:r>
          </a:p>
          <a:p>
            <a:pPr marL="742950" lvl="1" indent="-285750">
              <a:spcAft>
                <a:spcPts val="1200"/>
              </a:spcAft>
              <a:buFont typeface="Arial" panose="020B0604020202020204" pitchFamily="34" charset="0"/>
              <a:buChar char="•"/>
            </a:pPr>
            <a:r>
              <a:rPr lang="en-US" sz="2000" dirty="0">
                <a:solidFill>
                  <a:schemeClr val="tx1">
                    <a:lumMod val="75000"/>
                    <a:lumOff val="25000"/>
                  </a:schemeClr>
                </a:solidFill>
                <a:latin typeface="Rockwell" panose="02060603020205020403" pitchFamily="18" charset="0"/>
              </a:rPr>
              <a:t>EIS must include alternative involving breaching of one or more dams</a:t>
            </a:r>
          </a:p>
          <a:p>
            <a:pPr marL="742950" lvl="1" indent="-285750">
              <a:spcAft>
                <a:spcPts val="1200"/>
              </a:spcAft>
              <a:buFont typeface="Arial" panose="020B0604020202020204" pitchFamily="34" charset="0"/>
              <a:buChar char="•"/>
            </a:pPr>
            <a:r>
              <a:rPr lang="en-US" sz="2000" dirty="0">
                <a:solidFill>
                  <a:schemeClr val="tx1">
                    <a:lumMod val="75000"/>
                    <a:lumOff val="25000"/>
                  </a:schemeClr>
                </a:solidFill>
                <a:latin typeface="Rockwell" panose="02060603020205020403" pitchFamily="18" charset="0"/>
              </a:rPr>
              <a:t>2018 spill increases</a:t>
            </a:r>
          </a:p>
          <a:p>
            <a:pPr marL="344488" indent="-228600">
              <a:spcBef>
                <a:spcPct val="0"/>
              </a:spcBef>
              <a:spcAft>
                <a:spcPts val="1200"/>
              </a:spcAft>
              <a:buClr>
                <a:srgbClr val="D45F37"/>
              </a:buClr>
              <a:buFont typeface="Arial" panose="020B0604020202020204" pitchFamily="34" charset="0"/>
              <a:buChar char="•"/>
              <a:defRPr/>
            </a:pPr>
            <a:endParaRPr lang="en-US" sz="1000" dirty="0">
              <a:solidFill>
                <a:schemeClr val="tx1">
                  <a:lumMod val="75000"/>
                  <a:lumOff val="25000"/>
                </a:schemeClr>
              </a:solidFill>
              <a:latin typeface="Calibri" panose="020F0502020204030204" pitchFamily="34" charset="0"/>
            </a:endParaRPr>
          </a:p>
        </p:txBody>
      </p:sp>
      <p:sp>
        <p:nvSpPr>
          <p:cNvPr id="2" name="Title 1"/>
          <p:cNvSpPr>
            <a:spLocks noGrp="1"/>
          </p:cNvSpPr>
          <p:nvPr>
            <p:ph type="title"/>
          </p:nvPr>
        </p:nvSpPr>
        <p:spPr>
          <a:xfrm>
            <a:off x="301228" y="188925"/>
            <a:ext cx="8928498" cy="1143000"/>
          </a:xfrm>
        </p:spPr>
        <p:txBody>
          <a:bodyPr/>
          <a:lstStyle/>
          <a:p>
            <a:pPr>
              <a:lnSpc>
                <a:spcPts val="3200"/>
              </a:lnSpc>
            </a:pPr>
            <a:r>
              <a:rPr lang="en-US" sz="2800" dirty="0" smtClean="0"/>
              <a:t>May 2016 – US District Court of Oregon Decision Regarding Federal Columbia River Power Supply System</a:t>
            </a:r>
            <a:endParaRPr lang="en-US" sz="2800" dirty="0"/>
          </a:p>
        </p:txBody>
      </p:sp>
    </p:spTree>
    <p:extLst>
      <p:ext uri="{BB962C8B-B14F-4D97-AF65-F5344CB8AC3E}">
        <p14:creationId xmlns:p14="http://schemas.microsoft.com/office/powerpoint/2010/main" val="3215371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81000" y="1806060"/>
            <a:ext cx="6324600" cy="3680340"/>
          </a:xfrm>
          <a:prstGeom prst="rect">
            <a:avLst/>
          </a:prstGeom>
        </p:spPr>
        <p:txBody>
          <a:bodyPr vert="horz" lIns="91440" tIns="45720" rIns="91440" bIns="45720" rtlCol="0" anchor="t" anchorCtr="0">
            <a:noAutofit/>
          </a:bodyPr>
          <a:lstStyle/>
          <a:p>
            <a:pPr marL="115888">
              <a:spcBef>
                <a:spcPct val="0"/>
              </a:spcBef>
              <a:spcAft>
                <a:spcPts val="1200"/>
              </a:spcAft>
              <a:buClr>
                <a:srgbClr val="D45F37"/>
              </a:buClr>
              <a:defRPr/>
            </a:pPr>
            <a:endParaRPr lang="en-US" sz="2000" dirty="0">
              <a:solidFill>
                <a:schemeClr val="tx1">
                  <a:lumMod val="75000"/>
                  <a:lumOff val="25000"/>
                </a:schemeClr>
              </a:solidFill>
              <a:latin typeface="Calibri" panose="020F0502020204030204" pitchFamily="34" charset="0"/>
            </a:endParaRPr>
          </a:p>
        </p:txBody>
      </p:sp>
      <p:sp>
        <p:nvSpPr>
          <p:cNvPr id="4" name="Title 3"/>
          <p:cNvSpPr>
            <a:spLocks noGrp="1"/>
          </p:cNvSpPr>
          <p:nvPr>
            <p:ph type="title"/>
          </p:nvPr>
        </p:nvSpPr>
        <p:spPr>
          <a:xfrm>
            <a:off x="243000" y="88641"/>
            <a:ext cx="8659302" cy="1143000"/>
          </a:xfrm>
        </p:spPr>
        <p:txBody>
          <a:bodyPr/>
          <a:lstStyle/>
          <a:p>
            <a:r>
              <a:rPr lang="en-US" dirty="0" smtClean="0"/>
              <a:t>Extra Points Regarding Court Decision, EIS and Proposed Federal Legislation</a:t>
            </a:r>
            <a:endParaRPr lang="en-US" dirty="0"/>
          </a:p>
        </p:txBody>
      </p:sp>
      <p:sp>
        <p:nvSpPr>
          <p:cNvPr id="8" name="Rectangle 7"/>
          <p:cNvSpPr/>
          <p:nvPr/>
        </p:nvSpPr>
        <p:spPr>
          <a:xfrm>
            <a:off x="215502" y="1228724"/>
            <a:ext cx="8686800" cy="542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7" name="Title 1"/>
          <p:cNvSpPr txBox="1">
            <a:spLocks/>
          </p:cNvSpPr>
          <p:nvPr/>
        </p:nvSpPr>
        <p:spPr>
          <a:xfrm>
            <a:off x="381000" y="1114425"/>
            <a:ext cx="7691340" cy="5396318"/>
          </a:xfrm>
          <a:prstGeom prst="rect">
            <a:avLst/>
          </a:prstGeom>
        </p:spPr>
        <p:txBody>
          <a:bodyPr vert="horz" lIns="91440" tIns="45720" rIns="91440" bIns="45720" rtlCol="0" anchor="t" anchorCtr="0">
            <a:noAutofit/>
          </a:bodyPr>
          <a:lstStyle/>
          <a:p>
            <a:pPr algn="ctr"/>
            <a:endParaRPr lang="en-US" sz="1200" b="1" dirty="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300" dirty="0">
                <a:solidFill>
                  <a:schemeClr val="tx1">
                    <a:lumMod val="75000"/>
                    <a:lumOff val="25000"/>
                  </a:schemeClr>
                </a:solidFill>
                <a:latin typeface="Rockwell" panose="02060603020205020403" pitchFamily="18" charset="0"/>
              </a:rPr>
              <a:t>Four </a:t>
            </a:r>
            <a:r>
              <a:rPr lang="en-US" sz="2300" dirty="0" smtClean="0">
                <a:solidFill>
                  <a:schemeClr val="tx1">
                    <a:lumMod val="75000"/>
                    <a:lumOff val="25000"/>
                  </a:schemeClr>
                </a:solidFill>
                <a:latin typeface="Rockwell" panose="02060603020205020403" pitchFamily="18" charset="0"/>
              </a:rPr>
              <a:t>main-stem </a:t>
            </a:r>
            <a:r>
              <a:rPr lang="en-US" sz="2300" dirty="0">
                <a:solidFill>
                  <a:schemeClr val="tx1">
                    <a:lumMod val="75000"/>
                    <a:lumOff val="25000"/>
                  </a:schemeClr>
                </a:solidFill>
                <a:latin typeface="Rockwell" panose="02060603020205020403" pitchFamily="18" charset="0"/>
              </a:rPr>
              <a:t>dams and locks and four lower Snake River dams and locks allow barge passage as far inland as Lewiston, Idaho – would be precluded by dam removal</a:t>
            </a:r>
          </a:p>
          <a:p>
            <a:pPr marL="285750" indent="-285750">
              <a:buFont typeface="Arial" panose="020B0604020202020204" pitchFamily="34" charset="0"/>
              <a:buChar char="•"/>
            </a:pPr>
            <a:endParaRPr lang="en-US" sz="2300" dirty="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300" dirty="0">
                <a:solidFill>
                  <a:schemeClr val="tx1">
                    <a:lumMod val="75000"/>
                    <a:lumOff val="25000"/>
                  </a:schemeClr>
                </a:solidFill>
                <a:latin typeface="Rockwell" panose="02060603020205020403" pitchFamily="18" charset="0"/>
              </a:rPr>
              <a:t>Water supply alternative being advanced through the CRSO EIS that would account for second half of Columbia Basin Project</a:t>
            </a:r>
          </a:p>
          <a:p>
            <a:pPr marL="285750" indent="-285750">
              <a:buFont typeface="Arial" panose="020B0604020202020204" pitchFamily="34" charset="0"/>
              <a:buChar char="•"/>
            </a:pPr>
            <a:endParaRPr lang="en-US" sz="2300" dirty="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300" dirty="0">
                <a:solidFill>
                  <a:schemeClr val="tx1">
                    <a:lumMod val="75000"/>
                    <a:lumOff val="25000"/>
                  </a:schemeClr>
                </a:solidFill>
                <a:latin typeface="Rockwell" panose="02060603020205020403" pitchFamily="18" charset="0"/>
              </a:rPr>
              <a:t>Washington State Departments of Agriculture, Ecology, and Fish and Wildlife all cooperating agencies on CSRO EIS</a:t>
            </a:r>
          </a:p>
          <a:p>
            <a:pPr marL="285750" indent="-285750">
              <a:buFont typeface="Arial" panose="020B0604020202020204" pitchFamily="34" charset="0"/>
              <a:buChar char="•"/>
            </a:pPr>
            <a:endParaRPr lang="en-US" sz="2300" dirty="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300" dirty="0">
                <a:solidFill>
                  <a:schemeClr val="tx1">
                    <a:lumMod val="75000"/>
                    <a:lumOff val="25000"/>
                  </a:schemeClr>
                </a:solidFill>
                <a:latin typeface="Rockwell" panose="02060603020205020403" pitchFamily="18" charset="0"/>
              </a:rPr>
              <a:t>U.S. House Bill 1344 would undo most of the provisions of the court decision</a:t>
            </a:r>
          </a:p>
        </p:txBody>
      </p:sp>
    </p:spTree>
    <p:extLst>
      <p:ext uri="{BB962C8B-B14F-4D97-AF65-F5344CB8AC3E}">
        <p14:creationId xmlns:p14="http://schemas.microsoft.com/office/powerpoint/2010/main" val="3273718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9999" y="3240000"/>
            <a:ext cx="5414400" cy="2537792"/>
          </a:xfrm>
          <a:prstGeom prst="rect">
            <a:avLst/>
          </a:prstGeom>
        </p:spPr>
      </p:pic>
      <p:pic>
        <p:nvPicPr>
          <p:cNvPr id="5" name="Picture 4"/>
          <p:cNvPicPr>
            <a:picLocks noChangeAspect="1"/>
          </p:cNvPicPr>
          <p:nvPr/>
        </p:nvPicPr>
        <p:blipFill>
          <a:blip r:embed="rId3"/>
          <a:stretch>
            <a:fillRect/>
          </a:stretch>
        </p:blipFill>
        <p:spPr>
          <a:xfrm>
            <a:off x="1360087" y="468000"/>
            <a:ext cx="6524625" cy="2714400"/>
          </a:xfrm>
          <a:prstGeom prst="rect">
            <a:avLst/>
          </a:prstGeom>
        </p:spPr>
      </p:pic>
    </p:spTree>
    <p:extLst>
      <p:ext uri="{BB962C8B-B14F-4D97-AF65-F5344CB8AC3E}">
        <p14:creationId xmlns:p14="http://schemas.microsoft.com/office/powerpoint/2010/main" val="153226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502" y="259704"/>
            <a:ext cx="6462600" cy="1143000"/>
          </a:xfrm>
        </p:spPr>
        <p:txBody>
          <a:bodyPr>
            <a:normAutofit/>
          </a:bodyPr>
          <a:lstStyle/>
          <a:p>
            <a:r>
              <a:rPr lang="en-US" dirty="0"/>
              <a:t>Challenges that Lie Ahead</a:t>
            </a:r>
          </a:p>
        </p:txBody>
      </p:sp>
      <p:sp>
        <p:nvSpPr>
          <p:cNvPr id="4" name="Rectangle 3"/>
          <p:cNvSpPr/>
          <p:nvPr/>
        </p:nvSpPr>
        <p:spPr>
          <a:xfrm>
            <a:off x="215502" y="1485900"/>
            <a:ext cx="8686800" cy="516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6" name="Content Placeholder 4"/>
          <p:cNvSpPr>
            <a:spLocks noGrp="1"/>
          </p:cNvSpPr>
          <p:nvPr>
            <p:ph type="body" idx="1"/>
          </p:nvPr>
        </p:nvSpPr>
        <p:spPr>
          <a:xfrm>
            <a:off x="428625" y="1831452"/>
            <a:ext cx="8343899" cy="4736399"/>
          </a:xfrm>
        </p:spPr>
        <p:txBody>
          <a:bodyPr>
            <a:noAutofit/>
          </a:bodyPr>
          <a:lstStyle/>
          <a:p>
            <a:pPr marL="457200" indent="-457200">
              <a:buClrTx/>
              <a:buFont typeface="Wingdings" panose="05000000000000000000" pitchFamily="2" charset="2"/>
              <a:buChar char="Ø"/>
            </a:pPr>
            <a:r>
              <a:rPr lang="en-US" sz="2600" dirty="0">
                <a:latin typeface="Rockwell" panose="02060603020205020403" pitchFamily="18" charset="0"/>
              </a:rPr>
              <a:t>Supreme Court decisions </a:t>
            </a:r>
            <a:r>
              <a:rPr lang="en-US" sz="2600" dirty="0" smtClean="0">
                <a:latin typeface="Rockwell" panose="02060603020205020403" pitchFamily="18" charset="0"/>
              </a:rPr>
              <a:t>&amp; legal uncertainties </a:t>
            </a:r>
            <a:endParaRPr lang="en-US" sz="2600" dirty="0">
              <a:latin typeface="Rockwell" panose="02060603020205020403" pitchFamily="18" charset="0"/>
            </a:endParaRPr>
          </a:p>
          <a:p>
            <a:pPr marL="457200" indent="-457200">
              <a:buClrTx/>
              <a:buFont typeface="Wingdings" panose="05000000000000000000" pitchFamily="2" charset="2"/>
              <a:buChar char="Ø"/>
            </a:pPr>
            <a:r>
              <a:rPr lang="en-US" sz="2600" dirty="0">
                <a:latin typeface="Rockwell" panose="02060603020205020403" pitchFamily="18" charset="0"/>
              </a:rPr>
              <a:t>Columbia River Treaty negotiations</a:t>
            </a:r>
          </a:p>
          <a:p>
            <a:pPr marL="457200" indent="-457200">
              <a:buClrTx/>
              <a:buFont typeface="Wingdings" panose="05000000000000000000" pitchFamily="2" charset="2"/>
              <a:buChar char="Ø"/>
            </a:pPr>
            <a:r>
              <a:rPr lang="en-US" sz="2600" dirty="0">
                <a:latin typeface="Rockwell" panose="02060603020205020403" pitchFamily="18" charset="0"/>
              </a:rPr>
              <a:t>Long-term funding uncertainties </a:t>
            </a:r>
          </a:p>
          <a:p>
            <a:pPr marL="457200" lvl="1" indent="-457200">
              <a:buClrTx/>
              <a:buSzPct val="90000"/>
              <a:buFont typeface="Wingdings" panose="05000000000000000000" pitchFamily="2" charset="2"/>
              <a:buChar char="Ø"/>
            </a:pPr>
            <a:r>
              <a:rPr lang="en-US" sz="2600" dirty="0">
                <a:latin typeface="Rockwell" panose="02060603020205020403" pitchFamily="18" charset="0"/>
              </a:rPr>
              <a:t>Federal, State and Local </a:t>
            </a:r>
          </a:p>
          <a:p>
            <a:pPr marL="457200" indent="-457200">
              <a:buClrTx/>
              <a:buFont typeface="Wingdings" panose="05000000000000000000" pitchFamily="2" charset="2"/>
              <a:buChar char="Ø"/>
            </a:pPr>
            <a:r>
              <a:rPr lang="en-US" sz="2600" dirty="0">
                <a:latin typeface="Rockwell" panose="02060603020205020403" pitchFamily="18" charset="0"/>
              </a:rPr>
              <a:t>Projects that span multiple biennia (</a:t>
            </a:r>
            <a:r>
              <a:rPr lang="en-US" sz="2600" dirty="0" smtClean="0">
                <a:latin typeface="Rockwell" panose="02060603020205020403" pitchFamily="18" charset="0"/>
              </a:rPr>
              <a:t>funding, political support) </a:t>
            </a:r>
            <a:endParaRPr lang="en-US" sz="2600" dirty="0">
              <a:latin typeface="Rockwell" panose="02060603020205020403" pitchFamily="18" charset="0"/>
            </a:endParaRPr>
          </a:p>
          <a:p>
            <a:pPr marL="457200" indent="-457200">
              <a:buClrTx/>
              <a:buFont typeface="Wingdings" panose="05000000000000000000" pitchFamily="2" charset="2"/>
              <a:buChar char="Ø"/>
            </a:pPr>
            <a:r>
              <a:rPr lang="en-US" sz="2600" dirty="0">
                <a:latin typeface="Rockwell" panose="02060603020205020403" pitchFamily="18" charset="0"/>
              </a:rPr>
              <a:t>Investing in aging water supply infrastructure</a:t>
            </a:r>
          </a:p>
          <a:p>
            <a:pPr marL="457200" indent="-457200">
              <a:buClrTx/>
              <a:buFont typeface="Wingdings" panose="05000000000000000000" pitchFamily="2" charset="2"/>
              <a:buChar char="Ø"/>
            </a:pPr>
            <a:r>
              <a:rPr lang="en-US" sz="2600" dirty="0">
                <a:latin typeface="Rockwell" panose="02060603020205020403" pitchFamily="18" charset="0"/>
              </a:rPr>
              <a:t>Climate change, shifting water supplies &amp; </a:t>
            </a:r>
            <a:r>
              <a:rPr lang="en-US" sz="2600" dirty="0" smtClean="0">
                <a:latin typeface="Rockwell" panose="02060603020205020403" pitchFamily="18" charset="0"/>
              </a:rPr>
              <a:t>drought</a:t>
            </a:r>
          </a:p>
          <a:p>
            <a:pPr marL="457200" indent="-457200">
              <a:buClrTx/>
              <a:buFont typeface="Wingdings" panose="05000000000000000000" pitchFamily="2" charset="2"/>
              <a:buChar char="Ø"/>
            </a:pPr>
            <a:r>
              <a:rPr lang="en-US" sz="2600" dirty="0">
                <a:latin typeface="Rockwell" panose="02060603020205020403" pitchFamily="18" charset="0"/>
              </a:rPr>
              <a:t>Federal Columbia River Power System Biological Opinion (FCRPS BiOP) </a:t>
            </a:r>
            <a:r>
              <a:rPr lang="en-US" sz="2600" dirty="0" smtClean="0">
                <a:latin typeface="Rockwell" panose="02060603020205020403" pitchFamily="18" charset="0"/>
              </a:rPr>
              <a:t>Uncertainties</a:t>
            </a:r>
          </a:p>
          <a:p>
            <a:pPr marL="457200" indent="-457200">
              <a:buClrTx/>
              <a:buFont typeface="Wingdings" panose="05000000000000000000" pitchFamily="2" charset="2"/>
              <a:buChar char="Ø"/>
            </a:pPr>
            <a:r>
              <a:rPr lang="en-US" sz="2600" dirty="0" smtClean="0">
                <a:latin typeface="Rockwell" panose="02060603020205020403" pitchFamily="18" charset="0"/>
              </a:rPr>
              <a:t>Keeping </a:t>
            </a:r>
            <a:r>
              <a:rPr lang="en-US" sz="2600" dirty="0">
                <a:latin typeface="Rockwell" panose="02060603020205020403" pitchFamily="18" charset="0"/>
              </a:rPr>
              <a:t>the Momentum going</a:t>
            </a:r>
            <a:r>
              <a:rPr lang="en-US" sz="2600" dirty="0" smtClean="0">
                <a:latin typeface="Rockwell" panose="02060603020205020403" pitchFamily="18" charset="0"/>
              </a:rPr>
              <a:t>!</a:t>
            </a:r>
          </a:p>
          <a:p>
            <a:pPr marL="0" indent="0">
              <a:buClrTx/>
              <a:buNone/>
            </a:pPr>
            <a:endParaRPr lang="en-US" sz="2600" dirty="0">
              <a:latin typeface="Rockwell" panose="02060603020205020403" pitchFamily="18" charset="0"/>
            </a:endParaRPr>
          </a:p>
        </p:txBody>
      </p:sp>
    </p:spTree>
    <p:extLst>
      <p:ext uri="{BB962C8B-B14F-4D97-AF65-F5344CB8AC3E}">
        <p14:creationId xmlns:p14="http://schemas.microsoft.com/office/powerpoint/2010/main" val="1530170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Columbia River near Vantage</a:t>
            </a:r>
            <a:endParaRPr lang="en-US" dirty="0"/>
          </a:p>
        </p:txBody>
      </p:sp>
      <p:pic>
        <p:nvPicPr>
          <p:cNvPr id="6" name="Content Placeholder 5"/>
          <p:cNvPicPr>
            <a:picLocks noGrp="1" noChangeAspect="1"/>
          </p:cNvPicPr>
          <p:nvPr>
            <p:ph idx="4294967295"/>
          </p:nvPr>
        </p:nvPicPr>
        <p:blipFill>
          <a:blip r:embed="rId2"/>
          <a:stretch>
            <a:fillRect/>
          </a:stretch>
        </p:blipFill>
        <p:spPr>
          <a:xfrm>
            <a:off x="893700" y="1771650"/>
            <a:ext cx="7453312" cy="4525963"/>
          </a:xfrm>
          <a:prstGeom prst="rect">
            <a:avLst/>
          </a:prstGeom>
        </p:spPr>
      </p:pic>
    </p:spTree>
    <p:extLst>
      <p:ext uri="{BB962C8B-B14F-4D97-AF65-F5344CB8AC3E}">
        <p14:creationId xmlns:p14="http://schemas.microsoft.com/office/powerpoint/2010/main" val="3171151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idx="4294967295"/>
          </p:nvPr>
        </p:nvSpPr>
        <p:spPr>
          <a:xfrm>
            <a:off x="1449978" y="1341835"/>
            <a:ext cx="4170760" cy="1159669"/>
          </a:xfrm>
          <a:prstGeom prst="rect">
            <a:avLst/>
          </a:prstGeom>
        </p:spPr>
        <p:txBody>
          <a:bodyPr wrap="square" lIns="68569" tIns="68569" rIns="68569" bIns="68569" anchor="b" anchorCtr="0">
            <a:noAutofit/>
          </a:bodyPr>
          <a:lstStyle/>
          <a:p>
            <a:r>
              <a:rPr lang="en" sz="4500" dirty="0">
                <a:solidFill>
                  <a:srgbClr val="50758E"/>
                </a:solidFill>
                <a:latin typeface="+mj-lt"/>
              </a:rPr>
              <a:t>Conclusion</a:t>
            </a:r>
          </a:p>
        </p:txBody>
      </p:sp>
      <p:sp>
        <p:nvSpPr>
          <p:cNvPr id="294" name="Shape 294"/>
          <p:cNvSpPr txBox="1">
            <a:spLocks noGrp="1"/>
          </p:cNvSpPr>
          <p:nvPr>
            <p:ph type="subTitle" idx="4294967295"/>
          </p:nvPr>
        </p:nvSpPr>
        <p:spPr>
          <a:xfrm>
            <a:off x="1449977" y="2565321"/>
            <a:ext cx="4170760" cy="785813"/>
          </a:xfrm>
          <a:prstGeom prst="rect">
            <a:avLst/>
          </a:prstGeom>
        </p:spPr>
        <p:txBody>
          <a:bodyPr wrap="square" lIns="68569" tIns="68569" rIns="68569" bIns="68569" anchor="t" anchorCtr="0">
            <a:noAutofit/>
          </a:bodyPr>
          <a:lstStyle/>
          <a:p>
            <a:pPr>
              <a:spcBef>
                <a:spcPts val="0"/>
              </a:spcBef>
              <a:buNone/>
            </a:pPr>
            <a:r>
              <a:rPr lang="en" sz="3600" b="1" dirty="0">
                <a:solidFill>
                  <a:srgbClr val="2D3047"/>
                </a:solidFill>
              </a:rPr>
              <a:t>Any questions?</a:t>
            </a:r>
          </a:p>
        </p:txBody>
      </p:sp>
      <p:sp>
        <p:nvSpPr>
          <p:cNvPr id="295" name="Shape 295"/>
          <p:cNvSpPr txBox="1">
            <a:spLocks noGrp="1"/>
          </p:cNvSpPr>
          <p:nvPr>
            <p:ph type="body" idx="4294967295"/>
          </p:nvPr>
        </p:nvSpPr>
        <p:spPr>
          <a:xfrm>
            <a:off x="1449977" y="3668179"/>
            <a:ext cx="4170760" cy="1995488"/>
          </a:xfrm>
          <a:prstGeom prst="rect">
            <a:avLst/>
          </a:prstGeom>
        </p:spPr>
        <p:txBody>
          <a:bodyPr wrap="square" lIns="68569" tIns="68569" rIns="68569" bIns="68569" anchor="t" anchorCtr="0">
            <a:noAutofit/>
          </a:bodyPr>
          <a:lstStyle/>
          <a:p>
            <a:pPr>
              <a:spcBef>
                <a:spcPts val="0"/>
              </a:spcBef>
              <a:buNone/>
            </a:pPr>
            <a:r>
              <a:rPr lang="en" sz="1800" dirty="0" smtClean="0">
                <a:solidFill>
                  <a:srgbClr val="2D3047"/>
                </a:solidFill>
              </a:rPr>
              <a:t>G. Thomas Tebb, L.H.g, L.E.G.</a:t>
            </a:r>
            <a:endParaRPr lang="en" sz="1800" dirty="0">
              <a:solidFill>
                <a:srgbClr val="2D3047"/>
              </a:solidFill>
            </a:endParaRPr>
          </a:p>
          <a:p>
            <a:pPr>
              <a:spcBef>
                <a:spcPts val="0"/>
              </a:spcBef>
              <a:buNone/>
            </a:pPr>
            <a:r>
              <a:rPr lang="en-US" sz="1800" dirty="0" smtClean="0">
                <a:solidFill>
                  <a:srgbClr val="2D3047"/>
                </a:solidFill>
              </a:rPr>
              <a:t>Email: </a:t>
            </a:r>
            <a:r>
              <a:rPr lang="en-US" sz="1800" dirty="0">
                <a:solidFill>
                  <a:srgbClr val="2D3047"/>
                </a:solidFill>
                <a:hlinkClick r:id="rId3"/>
              </a:rPr>
              <a:t>gteb461@ecy.wa.gov</a:t>
            </a:r>
            <a:endParaRPr lang="en-US" sz="1800" dirty="0">
              <a:solidFill>
                <a:srgbClr val="2D3047"/>
              </a:solidFill>
            </a:endParaRPr>
          </a:p>
          <a:p>
            <a:pPr>
              <a:spcBef>
                <a:spcPts val="0"/>
              </a:spcBef>
              <a:buNone/>
            </a:pPr>
            <a:r>
              <a:rPr lang="en-US" sz="1800" dirty="0" smtClean="0">
                <a:solidFill>
                  <a:srgbClr val="2D3047"/>
                </a:solidFill>
              </a:rPr>
              <a:t>P</a:t>
            </a:r>
            <a:r>
              <a:rPr lang="en" sz="1800" dirty="0" smtClean="0">
                <a:solidFill>
                  <a:srgbClr val="2D3047"/>
                </a:solidFill>
              </a:rPr>
              <a:t>hone:  (509) 574-3989</a:t>
            </a:r>
            <a:endParaRPr lang="en" sz="1800" dirty="0">
              <a:solidFill>
                <a:srgbClr val="2D3047"/>
              </a:solidFill>
            </a:endParaRPr>
          </a:p>
          <a:p>
            <a:pPr>
              <a:spcBef>
                <a:spcPts val="0"/>
              </a:spcBef>
              <a:buNone/>
            </a:pPr>
            <a:endParaRPr lang="en" sz="1800" dirty="0">
              <a:solidFill>
                <a:srgbClr val="FFFFF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205" y="5261721"/>
            <a:ext cx="658681" cy="658681"/>
          </a:xfrm>
          <a:prstGeom prst="rect">
            <a:avLst/>
          </a:prstGeom>
        </p:spPr>
      </p:pic>
      <p:sp>
        <p:nvSpPr>
          <p:cNvPr id="6" name="TextBox 5"/>
          <p:cNvSpPr txBox="1"/>
          <p:nvPr/>
        </p:nvSpPr>
        <p:spPr>
          <a:xfrm>
            <a:off x="0" y="5703714"/>
            <a:ext cx="1806349" cy="300082"/>
          </a:xfrm>
          <a:prstGeom prst="rect">
            <a:avLst/>
          </a:prstGeom>
          <a:noFill/>
        </p:spPr>
        <p:txBody>
          <a:bodyPr wrap="square" rtlCol="0">
            <a:spAutoFit/>
          </a:bodyPr>
          <a:lstStyle/>
          <a:p>
            <a:pPr defTabSz="685800">
              <a:defRPr/>
            </a:pPr>
            <a:r>
              <a:rPr lang="en" sz="600" dirty="0"/>
              <a:t>Presentation template by </a:t>
            </a:r>
            <a:r>
              <a:rPr lang="en" sz="600" u="sng" dirty="0">
                <a:hlinkClick r:id="rId5"/>
              </a:rPr>
              <a:t>SlidesCarnival</a:t>
            </a:r>
          </a:p>
          <a:p>
            <a:endParaRPr lang="en-US" sz="7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3700" y="274650"/>
            <a:ext cx="6774966" cy="1200684"/>
          </a:xfrm>
        </p:spPr>
        <p:txBody>
          <a:bodyPr>
            <a:normAutofit fontScale="90000"/>
          </a:bodyPr>
          <a:lstStyle/>
          <a:p>
            <a:pPr algn="ctr"/>
            <a:r>
              <a:rPr lang="en-US" dirty="0" smtClean="0"/>
              <a:t>Columbia River Treaty </a:t>
            </a:r>
            <a:br>
              <a:rPr lang="en-US" dirty="0" smtClean="0"/>
            </a:br>
            <a:r>
              <a:rPr lang="en-US" dirty="0" smtClean="0"/>
              <a:t>Status Updates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018" y="1613646"/>
            <a:ext cx="5003612" cy="4870183"/>
          </a:xfrm>
          <a:prstGeom prst="rect">
            <a:avLst/>
          </a:prstGeom>
        </p:spPr>
      </p:pic>
    </p:spTree>
    <p:extLst>
      <p:ext uri="{BB962C8B-B14F-4D97-AF65-F5344CB8AC3E}">
        <p14:creationId xmlns:p14="http://schemas.microsoft.com/office/powerpoint/2010/main" val="294046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628" y="-210721"/>
            <a:ext cx="6462600" cy="1143000"/>
          </a:xfrm>
        </p:spPr>
        <p:txBody>
          <a:bodyPr/>
          <a:lstStyle/>
          <a:p>
            <a:pPr algn="ctr"/>
            <a:r>
              <a:rPr lang="en-US" sz="3200" dirty="0" smtClean="0"/>
              <a:t>Columbia</a:t>
            </a:r>
            <a:r>
              <a:rPr lang="en-US" dirty="0" smtClean="0"/>
              <a:t> River System</a:t>
            </a:r>
            <a:endParaRPr lang="en-US" dirty="0"/>
          </a:p>
        </p:txBody>
      </p:sp>
      <p:pic>
        <p:nvPicPr>
          <p:cNvPr id="4" name="Content Placeholder 3"/>
          <p:cNvPicPr>
            <a:picLocks noGrp="1" noChangeAspect="1"/>
          </p:cNvPicPr>
          <p:nvPr>
            <p:ph idx="4294967295"/>
          </p:nvPr>
        </p:nvPicPr>
        <p:blipFill>
          <a:blip r:embed="rId2"/>
          <a:stretch>
            <a:fillRect/>
          </a:stretch>
        </p:blipFill>
        <p:spPr>
          <a:xfrm>
            <a:off x="1652067" y="932279"/>
            <a:ext cx="5811723" cy="5593042"/>
          </a:xfrm>
          <a:prstGeom prst="rect">
            <a:avLst/>
          </a:prstGeom>
        </p:spPr>
      </p:pic>
    </p:spTree>
    <p:extLst>
      <p:ext uri="{BB962C8B-B14F-4D97-AF65-F5344CB8AC3E}">
        <p14:creationId xmlns:p14="http://schemas.microsoft.com/office/powerpoint/2010/main" val="1816392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00" y="439200"/>
            <a:ext cx="6462600" cy="748050"/>
          </a:xfrm>
        </p:spPr>
        <p:txBody>
          <a:bodyPr/>
          <a:lstStyle/>
          <a:p>
            <a:r>
              <a:rPr lang="en-US" sz="3200" dirty="0" smtClean="0"/>
              <a:t>Columbia River - British Columbia</a:t>
            </a:r>
            <a:endParaRPr lang="en-US" sz="3200" dirty="0"/>
          </a:p>
        </p:txBody>
      </p:sp>
      <p:pic>
        <p:nvPicPr>
          <p:cNvPr id="4" name="Picture 3"/>
          <p:cNvPicPr>
            <a:picLocks noChangeAspect="1"/>
          </p:cNvPicPr>
          <p:nvPr/>
        </p:nvPicPr>
        <p:blipFill>
          <a:blip r:embed="rId2"/>
          <a:stretch>
            <a:fillRect/>
          </a:stretch>
        </p:blipFill>
        <p:spPr>
          <a:xfrm>
            <a:off x="1922401" y="1340651"/>
            <a:ext cx="4680000" cy="4968000"/>
          </a:xfrm>
          <a:prstGeom prst="rect">
            <a:avLst/>
          </a:prstGeom>
        </p:spPr>
      </p:pic>
    </p:spTree>
    <p:extLst>
      <p:ext uri="{BB962C8B-B14F-4D97-AF65-F5344CB8AC3E}">
        <p14:creationId xmlns:p14="http://schemas.microsoft.com/office/powerpoint/2010/main" val="314733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0670" y="1051560"/>
            <a:ext cx="8686800" cy="557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6" name="Title 1"/>
          <p:cNvSpPr txBox="1">
            <a:spLocks/>
          </p:cNvSpPr>
          <p:nvPr/>
        </p:nvSpPr>
        <p:spPr>
          <a:xfrm>
            <a:off x="210670" y="1051560"/>
            <a:ext cx="8610600" cy="5577840"/>
          </a:xfrm>
          <a:prstGeom prst="rect">
            <a:avLst/>
          </a:prstGeom>
        </p:spPr>
        <p:txBody>
          <a:bodyPr vert="horz" lIns="91440" tIns="45720" rIns="91440" bIns="45720" rtlCol="0" anchor="t" anchorCtr="0">
            <a:noAutofit/>
          </a:bodyPr>
          <a:lstStyle/>
          <a:p>
            <a:r>
              <a:rPr lang="en-US" sz="2400" b="1" u="sng" dirty="0">
                <a:solidFill>
                  <a:schemeClr val="tx1">
                    <a:lumMod val="75000"/>
                    <a:lumOff val="25000"/>
                  </a:schemeClr>
                </a:solidFill>
                <a:latin typeface="Rockwell" panose="02060603020205020403" pitchFamily="18" charset="0"/>
              </a:rPr>
              <a:t>Calls for</a:t>
            </a:r>
            <a:r>
              <a:rPr lang="en-US" sz="2400" b="1" dirty="0" smtClean="0">
                <a:solidFill>
                  <a:schemeClr val="tx1">
                    <a:lumMod val="75000"/>
                    <a:lumOff val="25000"/>
                  </a:schemeClr>
                </a:solidFill>
                <a:latin typeface="Rockwell" panose="02060603020205020403" pitchFamily="18" charset="0"/>
              </a:rPr>
              <a:t>:</a:t>
            </a:r>
          </a:p>
          <a:p>
            <a:pPr marL="285750" indent="-285750">
              <a:lnSpc>
                <a:spcPts val="2100"/>
              </a:lnSpc>
              <a:buFont typeface="Wingdings" panose="05000000000000000000" pitchFamily="2" charset="2"/>
              <a:buChar char="Ø"/>
            </a:pPr>
            <a:r>
              <a:rPr lang="en-US" sz="1800" dirty="0" smtClean="0">
                <a:solidFill>
                  <a:schemeClr val="tx1">
                    <a:lumMod val="75000"/>
                    <a:lumOff val="25000"/>
                  </a:schemeClr>
                </a:solidFill>
                <a:latin typeface="Rockwell" panose="02060603020205020403" pitchFamily="18" charset="0"/>
              </a:rPr>
              <a:t>New </a:t>
            </a:r>
            <a:r>
              <a:rPr lang="en-US" sz="1800" dirty="0">
                <a:solidFill>
                  <a:schemeClr val="tx1">
                    <a:lumMod val="75000"/>
                    <a:lumOff val="25000"/>
                  </a:schemeClr>
                </a:solidFill>
                <a:latin typeface="Rockwell" panose="02060603020205020403" pitchFamily="18" charset="0"/>
              </a:rPr>
              <a:t>formula for calculating the Canadian Entitlement to reflect actual value of coordinated operations</a:t>
            </a:r>
          </a:p>
          <a:p>
            <a:pPr marL="285750" indent="-285750">
              <a:lnSpc>
                <a:spcPts val="2100"/>
              </a:lnSpc>
              <a:buFont typeface="Arial" panose="020B0604020202020204" pitchFamily="34" charset="0"/>
              <a:buChar char="•"/>
            </a:pPr>
            <a:endParaRPr lang="en-US" sz="1800" dirty="0">
              <a:solidFill>
                <a:schemeClr val="tx1">
                  <a:lumMod val="75000"/>
                  <a:lumOff val="25000"/>
                </a:schemeClr>
              </a:solidFill>
              <a:latin typeface="Rockwell" panose="02060603020205020403" pitchFamily="18" charset="0"/>
            </a:endParaRPr>
          </a:p>
          <a:p>
            <a:pPr marL="342900" indent="-342900">
              <a:lnSpc>
                <a:spcPts val="2100"/>
              </a:lnSpc>
              <a:buFont typeface="Wingdings" panose="05000000000000000000" pitchFamily="2" charset="2"/>
              <a:buChar char="Ø"/>
            </a:pPr>
            <a:r>
              <a:rPr lang="en-US" sz="1800" dirty="0">
                <a:solidFill>
                  <a:schemeClr val="tx1">
                    <a:lumMod val="75000"/>
                    <a:lumOff val="25000"/>
                  </a:schemeClr>
                </a:solidFill>
                <a:latin typeface="Rockwell" panose="02060603020205020403" pitchFamily="18" charset="0"/>
              </a:rPr>
              <a:t>Re-establishing some level of assured flood storage in Canada </a:t>
            </a:r>
          </a:p>
          <a:p>
            <a:pPr marL="342900" indent="-342900">
              <a:lnSpc>
                <a:spcPts val="2100"/>
              </a:lnSpc>
              <a:buFont typeface="Wingdings" panose="05000000000000000000" pitchFamily="2" charset="2"/>
              <a:buChar char="Ø"/>
            </a:pPr>
            <a:endParaRPr lang="en-US" sz="1800" dirty="0">
              <a:solidFill>
                <a:schemeClr val="tx1">
                  <a:lumMod val="75000"/>
                  <a:lumOff val="25000"/>
                </a:schemeClr>
              </a:solidFill>
              <a:latin typeface="Rockwell" panose="02060603020205020403" pitchFamily="18" charset="0"/>
            </a:endParaRPr>
          </a:p>
          <a:p>
            <a:pPr marL="342900" indent="-342900">
              <a:lnSpc>
                <a:spcPts val="2100"/>
              </a:lnSpc>
              <a:buFont typeface="Wingdings" panose="05000000000000000000" pitchFamily="2" charset="2"/>
              <a:buChar char="Ø"/>
            </a:pPr>
            <a:r>
              <a:rPr lang="en-US" sz="1800" dirty="0">
                <a:solidFill>
                  <a:schemeClr val="tx1">
                    <a:lumMod val="75000"/>
                    <a:lumOff val="25000"/>
                  </a:schemeClr>
                </a:solidFill>
                <a:latin typeface="Rockwell" panose="02060603020205020403" pitchFamily="18" charset="0"/>
              </a:rPr>
              <a:t>Pursuing more coordinated use of Treaty and Non-Treaty storage to increase flexibility/benefits associated with meeting ecosystem based functions, flood risk management, and other authorized water supply purposes in both countries</a:t>
            </a:r>
          </a:p>
          <a:p>
            <a:pPr marL="342900" indent="-342900">
              <a:lnSpc>
                <a:spcPts val="2100"/>
              </a:lnSpc>
              <a:buFont typeface="Wingdings" panose="05000000000000000000" pitchFamily="2" charset="2"/>
              <a:buChar char="Ø"/>
            </a:pPr>
            <a:endParaRPr lang="en-US" sz="1800" dirty="0">
              <a:solidFill>
                <a:schemeClr val="tx1">
                  <a:lumMod val="75000"/>
                  <a:lumOff val="25000"/>
                </a:schemeClr>
              </a:solidFill>
              <a:latin typeface="Rockwell" panose="02060603020205020403" pitchFamily="18" charset="0"/>
            </a:endParaRPr>
          </a:p>
          <a:p>
            <a:pPr marL="342900" indent="-342900">
              <a:lnSpc>
                <a:spcPts val="2100"/>
              </a:lnSpc>
              <a:buFont typeface="Wingdings" panose="05000000000000000000" pitchFamily="2" charset="2"/>
              <a:buChar char="Ø"/>
            </a:pPr>
            <a:r>
              <a:rPr lang="en-US" sz="1800" dirty="0">
                <a:solidFill>
                  <a:schemeClr val="tx1">
                    <a:lumMod val="75000"/>
                    <a:lumOff val="25000"/>
                  </a:schemeClr>
                </a:solidFill>
                <a:latin typeface="Rockwell" panose="02060603020205020403" pitchFamily="18" charset="0"/>
              </a:rPr>
              <a:t>Providing releases from Canada to promote productive populations of anadromous and resident fish, including flow augmentation operations/incorporating dry year strategy</a:t>
            </a:r>
          </a:p>
          <a:p>
            <a:pPr marL="342900" indent="-342900">
              <a:lnSpc>
                <a:spcPts val="2100"/>
              </a:lnSpc>
              <a:buFont typeface="Wingdings" panose="05000000000000000000" pitchFamily="2" charset="2"/>
              <a:buChar char="Ø"/>
            </a:pPr>
            <a:endParaRPr lang="en-US" sz="1800" dirty="0">
              <a:solidFill>
                <a:schemeClr val="tx1">
                  <a:lumMod val="75000"/>
                  <a:lumOff val="25000"/>
                </a:schemeClr>
              </a:solidFill>
              <a:latin typeface="Rockwell" panose="02060603020205020403" pitchFamily="18" charset="0"/>
            </a:endParaRPr>
          </a:p>
          <a:p>
            <a:pPr marL="342900" indent="-342900">
              <a:lnSpc>
                <a:spcPts val="2100"/>
              </a:lnSpc>
              <a:buFont typeface="Wingdings" panose="05000000000000000000" pitchFamily="2" charset="2"/>
              <a:buChar char="Ø"/>
            </a:pPr>
            <a:r>
              <a:rPr lang="en-US" sz="1800" dirty="0">
                <a:solidFill>
                  <a:schemeClr val="tx1">
                    <a:lumMod val="75000"/>
                    <a:lumOff val="25000"/>
                  </a:schemeClr>
                </a:solidFill>
                <a:latin typeface="Rockwell" panose="02060603020205020403" pitchFamily="18" charset="0"/>
              </a:rPr>
              <a:t>Establishing domestic processes for resolving issues such as water allocation, flood risk management </a:t>
            </a:r>
            <a:endParaRPr lang="en-US" sz="1800" dirty="0" smtClean="0">
              <a:solidFill>
                <a:schemeClr val="tx1">
                  <a:lumMod val="75000"/>
                  <a:lumOff val="25000"/>
                </a:schemeClr>
              </a:solidFill>
              <a:latin typeface="Rockwell" panose="02060603020205020403" pitchFamily="18" charset="0"/>
            </a:endParaRPr>
          </a:p>
          <a:p>
            <a:pPr marL="342900" indent="-342900">
              <a:lnSpc>
                <a:spcPts val="2100"/>
              </a:lnSpc>
              <a:buFont typeface="Wingdings" panose="05000000000000000000" pitchFamily="2" charset="2"/>
              <a:buChar char="Ø"/>
            </a:pPr>
            <a:endParaRPr lang="en-US" sz="1800" dirty="0">
              <a:solidFill>
                <a:schemeClr val="tx1">
                  <a:lumMod val="75000"/>
                  <a:lumOff val="25000"/>
                </a:schemeClr>
              </a:solidFill>
              <a:latin typeface="Rockwell" panose="02060603020205020403" pitchFamily="18" charset="0"/>
            </a:endParaRPr>
          </a:p>
          <a:p>
            <a:pPr marL="285750" indent="-285750">
              <a:lnSpc>
                <a:spcPts val="2100"/>
              </a:lnSpc>
              <a:buFont typeface="Wingdings" panose="05000000000000000000" pitchFamily="2" charset="2"/>
              <a:buChar char="Ø"/>
            </a:pPr>
            <a:r>
              <a:rPr lang="en-US" sz="1800" dirty="0">
                <a:solidFill>
                  <a:schemeClr val="tx1">
                    <a:lumMod val="75000"/>
                    <a:lumOff val="25000"/>
                  </a:schemeClr>
                </a:solidFill>
                <a:latin typeface="Rockwell" panose="02060603020205020403" pitchFamily="18" charset="0"/>
                <a:hlinkClick r:id="rId3"/>
              </a:rPr>
              <a:t>https://</a:t>
            </a:r>
            <a:r>
              <a:rPr lang="en-US" sz="1800" dirty="0" smtClean="0">
                <a:solidFill>
                  <a:schemeClr val="tx1">
                    <a:lumMod val="75000"/>
                    <a:lumOff val="25000"/>
                  </a:schemeClr>
                </a:solidFill>
                <a:latin typeface="Rockwell" panose="02060603020205020403" pitchFamily="18" charset="0"/>
                <a:hlinkClick r:id="rId3"/>
              </a:rPr>
              <a:t>www.bpa.gov/Projects/Initiatives/crt/CRT-Regional-Recommendation-eFINAL.pdf</a:t>
            </a:r>
            <a:endParaRPr lang="en-US" sz="1800" dirty="0" smtClean="0">
              <a:solidFill>
                <a:schemeClr val="tx1">
                  <a:lumMod val="75000"/>
                  <a:lumOff val="25000"/>
                </a:schemeClr>
              </a:solidFill>
              <a:latin typeface="Rockwell" panose="02060603020205020403" pitchFamily="18" charset="0"/>
            </a:endParaRPr>
          </a:p>
          <a:p>
            <a:pPr marL="285750" indent="-285750">
              <a:buFont typeface="Arial" panose="020B0604020202020204" pitchFamily="34" charset="0"/>
              <a:buChar char="•"/>
            </a:pPr>
            <a:endParaRPr lang="en-US" dirty="0">
              <a:solidFill>
                <a:schemeClr val="tx1">
                  <a:lumMod val="75000"/>
                  <a:lumOff val="25000"/>
                </a:schemeClr>
              </a:solidFill>
              <a:latin typeface="Rockwell" panose="02060603020205020403" pitchFamily="18" charset="0"/>
            </a:endParaRPr>
          </a:p>
          <a:p>
            <a:pPr marL="285750" indent="-285750">
              <a:buFont typeface="Arial" panose="020B0604020202020204" pitchFamily="34" charset="0"/>
              <a:buChar char="•"/>
            </a:pPr>
            <a:endParaRPr lang="en-US" dirty="0">
              <a:solidFill>
                <a:schemeClr val="tx1">
                  <a:lumMod val="75000"/>
                  <a:lumOff val="25000"/>
                </a:schemeClr>
              </a:solidFill>
              <a:latin typeface="Calibri" panose="020F0502020204030204" pitchFamily="34" charset="0"/>
            </a:endParaRPr>
          </a:p>
          <a:p>
            <a:pPr marL="115888">
              <a:spcBef>
                <a:spcPct val="0"/>
              </a:spcBef>
              <a:spcAft>
                <a:spcPts val="1200"/>
              </a:spcAft>
              <a:buClr>
                <a:srgbClr val="D45F37"/>
              </a:buClr>
              <a:defRPr/>
            </a:pPr>
            <a:endParaRPr lang="en-US" sz="1200" dirty="0">
              <a:solidFill>
                <a:schemeClr val="tx1">
                  <a:lumMod val="75000"/>
                  <a:lumOff val="25000"/>
                </a:schemeClr>
              </a:solidFill>
              <a:latin typeface="Calibri" panose="020F0502020204030204" pitchFamily="34" charset="0"/>
            </a:endParaRPr>
          </a:p>
          <a:p>
            <a:pPr marL="344488" indent="-228600">
              <a:spcBef>
                <a:spcPct val="0"/>
              </a:spcBef>
              <a:spcAft>
                <a:spcPts val="1200"/>
              </a:spcAft>
              <a:buClr>
                <a:srgbClr val="D45F37"/>
              </a:buClr>
              <a:buFont typeface="Arial" panose="020B0604020202020204" pitchFamily="34" charset="0"/>
              <a:buChar char="•"/>
              <a:defRPr/>
            </a:pPr>
            <a:endParaRPr lang="en-US" sz="1200" dirty="0">
              <a:solidFill>
                <a:schemeClr val="tx1">
                  <a:lumMod val="75000"/>
                  <a:lumOff val="25000"/>
                </a:schemeClr>
              </a:solidFill>
              <a:latin typeface="Calibri" panose="020F0502020204030204" pitchFamily="34" charset="0"/>
            </a:endParaRPr>
          </a:p>
        </p:txBody>
      </p:sp>
      <p:sp>
        <p:nvSpPr>
          <p:cNvPr id="2" name="Title 1"/>
          <p:cNvSpPr>
            <a:spLocks noGrp="1"/>
          </p:cNvSpPr>
          <p:nvPr>
            <p:ph type="title"/>
          </p:nvPr>
        </p:nvSpPr>
        <p:spPr>
          <a:xfrm>
            <a:off x="210670" y="14206"/>
            <a:ext cx="8686800" cy="1143000"/>
          </a:xfrm>
        </p:spPr>
        <p:txBody>
          <a:bodyPr/>
          <a:lstStyle/>
          <a:p>
            <a:pPr>
              <a:lnSpc>
                <a:spcPts val="3600"/>
              </a:lnSpc>
            </a:pPr>
            <a:r>
              <a:rPr lang="en-US" dirty="0" smtClean="0"/>
              <a:t>CRT 2013 </a:t>
            </a:r>
            <a:br>
              <a:rPr lang="en-US" dirty="0" smtClean="0"/>
            </a:br>
            <a:r>
              <a:rPr lang="en-US" dirty="0" smtClean="0"/>
              <a:t>Regional Recommendations</a:t>
            </a:r>
            <a:endParaRPr lang="en-US" dirty="0"/>
          </a:p>
        </p:txBody>
      </p:sp>
    </p:spTree>
    <p:extLst>
      <p:ext uri="{BB962C8B-B14F-4D97-AF65-F5344CB8AC3E}">
        <p14:creationId xmlns:p14="http://schemas.microsoft.com/office/powerpoint/2010/main" val="1918055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1636" y="826874"/>
            <a:ext cx="7381689" cy="5091525"/>
          </a:xfrm>
          <a:prstGeom prst="rect">
            <a:avLst/>
          </a:prstGeom>
        </p:spPr>
      </p:pic>
    </p:spTree>
    <p:extLst>
      <p:ext uri="{BB962C8B-B14F-4D97-AF65-F5344CB8AC3E}">
        <p14:creationId xmlns:p14="http://schemas.microsoft.com/office/powerpoint/2010/main" val="4169627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p:cNvSpPr/>
          <p:nvPr/>
        </p:nvSpPr>
        <p:spPr>
          <a:xfrm>
            <a:off x="228600" y="1314450"/>
            <a:ext cx="8686800" cy="527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Circular 175 Negotiating terms completed in October 2017</a:t>
            </a:r>
          </a:p>
          <a:p>
            <a:r>
              <a:rPr lang="en-US" dirty="0"/>
              <a:t>Secretary </a:t>
            </a:r>
            <a:r>
              <a:rPr lang="en-US" dirty="0" err="1"/>
              <a:t>Tillerson</a:t>
            </a:r>
            <a:r>
              <a:rPr lang="en-US" dirty="0"/>
              <a:t> and Canadian Foreign Minister Freeland met August 2017 – discussed advancing the treaty</a:t>
            </a:r>
          </a:p>
          <a:p>
            <a:r>
              <a:rPr lang="en-US" dirty="0"/>
              <a:t>British Columbia made regional recommendation to modernize, but Canada has not formally engaged</a:t>
            </a:r>
          </a:p>
          <a:p>
            <a:r>
              <a:rPr lang="en-US" dirty="0"/>
              <a:t>Important to separate treaty from background noise (NAFTA, Bombardier, soft wood tariffs, class 7 milk pricing) </a:t>
            </a:r>
          </a:p>
        </p:txBody>
      </p:sp>
      <p:sp>
        <p:nvSpPr>
          <p:cNvPr id="16" name="Title 1"/>
          <p:cNvSpPr txBox="1">
            <a:spLocks/>
          </p:cNvSpPr>
          <p:nvPr/>
        </p:nvSpPr>
        <p:spPr>
          <a:xfrm>
            <a:off x="457200" y="1599772"/>
            <a:ext cx="8077200" cy="4115228"/>
          </a:xfrm>
          <a:prstGeom prst="rect">
            <a:avLst/>
          </a:prstGeom>
        </p:spPr>
        <p:txBody>
          <a:bodyPr vert="horz" lIns="91440" tIns="45720" rIns="91440" bIns="45720" rtlCol="0" anchor="t" anchorCtr="0">
            <a:noAutofit/>
          </a:bodyPr>
          <a:lstStyle/>
          <a:p>
            <a:pPr marL="573088" indent="-457200">
              <a:spcBef>
                <a:spcPct val="0"/>
              </a:spcBef>
              <a:spcAft>
                <a:spcPts val="1200"/>
              </a:spcAft>
              <a:buClr>
                <a:srgbClr val="D45F37"/>
              </a:buClr>
              <a:buFontTx/>
              <a:buAutoNum type="arabicParenR"/>
              <a:defRPr/>
            </a:pPr>
            <a:endParaRPr lang="en-US" sz="2000" dirty="0">
              <a:solidFill>
                <a:schemeClr val="tx1">
                  <a:lumMod val="75000"/>
                  <a:lumOff val="25000"/>
                </a:schemeClr>
              </a:solidFill>
              <a:latin typeface="Calibri" panose="020F0502020204030204" pitchFamily="34" charset="0"/>
            </a:endParaRPr>
          </a:p>
          <a:p>
            <a:pPr marL="344488" indent="-228600">
              <a:spcBef>
                <a:spcPct val="0"/>
              </a:spcBef>
              <a:spcAft>
                <a:spcPts val="1200"/>
              </a:spcAft>
              <a:buClr>
                <a:srgbClr val="D45F37"/>
              </a:buClr>
              <a:buFont typeface="Arial" panose="020B0604020202020204" pitchFamily="34" charset="0"/>
              <a:buChar char="•"/>
              <a:defRPr/>
            </a:pPr>
            <a:endParaRPr lang="en-US" sz="2000" dirty="0">
              <a:solidFill>
                <a:schemeClr val="tx1">
                  <a:lumMod val="75000"/>
                  <a:lumOff val="25000"/>
                </a:schemeClr>
              </a:solidFill>
              <a:latin typeface="Calibri" panose="020F0502020204030204" pitchFamily="34" charset="0"/>
            </a:endParaRPr>
          </a:p>
        </p:txBody>
      </p:sp>
      <p:sp>
        <p:nvSpPr>
          <p:cNvPr id="8" name="Title 1"/>
          <p:cNvSpPr txBox="1">
            <a:spLocks/>
          </p:cNvSpPr>
          <p:nvPr/>
        </p:nvSpPr>
        <p:spPr>
          <a:xfrm>
            <a:off x="381000" y="1371172"/>
            <a:ext cx="8382000" cy="4873761"/>
          </a:xfrm>
          <a:prstGeom prst="rect">
            <a:avLst/>
          </a:prstGeom>
        </p:spPr>
        <p:txBody>
          <a:bodyPr vert="horz" lIns="91440" tIns="45720" rIns="91440" bIns="45720" rtlCol="0" anchor="t" anchorCtr="0">
            <a:noAutofit/>
          </a:bodyPr>
          <a:lstStyle/>
          <a:p>
            <a:pPr marL="342900" indent="-342900">
              <a:buFont typeface="Wingdings" panose="05000000000000000000" pitchFamily="2" charset="2"/>
              <a:buChar char="Ø"/>
            </a:pPr>
            <a:r>
              <a:rPr lang="en-US" sz="2400" dirty="0" smtClean="0">
                <a:solidFill>
                  <a:schemeClr val="tx1">
                    <a:lumMod val="75000"/>
                    <a:lumOff val="25000"/>
                  </a:schemeClr>
                </a:solidFill>
                <a:latin typeface="Rockwell" panose="02060603020205020403" pitchFamily="18" charset="0"/>
              </a:rPr>
              <a:t>Circular 175 Negotiating terms completed October 2017</a:t>
            </a:r>
          </a:p>
          <a:p>
            <a:pPr marL="342900" indent="-342900">
              <a:buFont typeface="Wingdings" panose="05000000000000000000" pitchFamily="2" charset="2"/>
              <a:buChar char="Ø"/>
            </a:pPr>
            <a:endParaRPr lang="en-US" sz="2400" dirty="0" smtClean="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400" dirty="0" smtClean="0">
                <a:solidFill>
                  <a:schemeClr val="tx1">
                    <a:lumMod val="75000"/>
                    <a:lumOff val="25000"/>
                  </a:schemeClr>
                </a:solidFill>
                <a:latin typeface="Rockwell" panose="02060603020205020403" pitchFamily="18" charset="0"/>
              </a:rPr>
              <a:t>US State Department names Jill </a:t>
            </a:r>
            <a:r>
              <a:rPr lang="en-US" sz="2400" dirty="0" err="1" smtClean="0">
                <a:solidFill>
                  <a:schemeClr val="tx1">
                    <a:lumMod val="75000"/>
                    <a:lumOff val="25000"/>
                  </a:schemeClr>
                </a:solidFill>
                <a:latin typeface="Rockwell" panose="02060603020205020403" pitchFamily="18" charset="0"/>
              </a:rPr>
              <a:t>Smail</a:t>
            </a:r>
            <a:r>
              <a:rPr lang="en-US" sz="2400" dirty="0" smtClean="0">
                <a:solidFill>
                  <a:schemeClr val="tx1">
                    <a:lumMod val="75000"/>
                    <a:lumOff val="25000"/>
                  </a:schemeClr>
                </a:solidFill>
                <a:latin typeface="Rockwell" panose="02060603020205020403" pitchFamily="18" charset="0"/>
              </a:rPr>
              <a:t> new Canadian Treaty negotiator October 2017</a:t>
            </a:r>
          </a:p>
          <a:p>
            <a:pPr marL="342900" indent="-342900">
              <a:buFont typeface="Wingdings" panose="05000000000000000000" pitchFamily="2" charset="2"/>
              <a:buChar char="Ø"/>
            </a:pPr>
            <a:endParaRPr lang="en-US" sz="2400" dirty="0" smtClean="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400" dirty="0" smtClean="0">
                <a:solidFill>
                  <a:schemeClr val="tx1">
                    <a:lumMod val="75000"/>
                    <a:lumOff val="25000"/>
                  </a:schemeClr>
                </a:solidFill>
                <a:latin typeface="Rockwell" panose="02060603020205020403" pitchFamily="18" charset="0"/>
              </a:rPr>
              <a:t>Formal negotiations between US and Canada commenced on May 29, 2018 in Washington, DC</a:t>
            </a:r>
          </a:p>
          <a:p>
            <a:pPr marL="342900" indent="-342900">
              <a:buFont typeface="Wingdings" panose="05000000000000000000" pitchFamily="2" charset="2"/>
              <a:buChar char="Ø"/>
            </a:pPr>
            <a:endParaRPr lang="en-US" sz="2400" dirty="0" smtClean="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400" dirty="0" smtClean="0">
                <a:solidFill>
                  <a:schemeClr val="tx1">
                    <a:lumMod val="75000"/>
                    <a:lumOff val="25000"/>
                  </a:schemeClr>
                </a:solidFill>
                <a:latin typeface="Rockwell" panose="02060603020205020403" pitchFamily="18" charset="0"/>
              </a:rPr>
              <a:t>Additional negotiations </a:t>
            </a:r>
            <a:r>
              <a:rPr lang="en-US" sz="2400" dirty="0" smtClean="0">
                <a:solidFill>
                  <a:schemeClr val="tx1">
                    <a:lumMod val="75000"/>
                    <a:lumOff val="25000"/>
                  </a:schemeClr>
                </a:solidFill>
                <a:latin typeface="Rockwell" panose="02060603020205020403" pitchFamily="18" charset="0"/>
              </a:rPr>
              <a:t>occurred in Nelson, BC on August 15-16, </a:t>
            </a:r>
            <a:r>
              <a:rPr lang="en-US" sz="2400" dirty="0" smtClean="0">
                <a:solidFill>
                  <a:schemeClr val="tx1">
                    <a:lumMod val="75000"/>
                    <a:lumOff val="25000"/>
                  </a:schemeClr>
                </a:solidFill>
                <a:latin typeface="Rockwell" panose="02060603020205020403" pitchFamily="18" charset="0"/>
              </a:rPr>
              <a:t>2018 and on October 17-18 in Portland, OR</a:t>
            </a:r>
            <a:endParaRPr lang="en-US" sz="2400" dirty="0" smtClean="0">
              <a:solidFill>
                <a:schemeClr val="tx1">
                  <a:lumMod val="75000"/>
                  <a:lumOff val="25000"/>
                </a:schemeClr>
              </a:solidFill>
              <a:latin typeface="Rockwell" panose="02060603020205020403" pitchFamily="18" charset="0"/>
            </a:endParaRPr>
          </a:p>
          <a:p>
            <a:pPr marL="342900" indent="-342900">
              <a:buFont typeface="Wingdings" panose="05000000000000000000" pitchFamily="2" charset="2"/>
              <a:buChar char="Ø"/>
            </a:pPr>
            <a:r>
              <a:rPr lang="en-US" sz="2400" dirty="0" smtClean="0">
                <a:solidFill>
                  <a:schemeClr val="tx1">
                    <a:lumMod val="75000"/>
                    <a:lumOff val="25000"/>
                  </a:schemeClr>
                </a:solidFill>
                <a:latin typeface="Rockwell" panose="02060603020205020403" pitchFamily="18" charset="0"/>
              </a:rPr>
              <a:t>Information </a:t>
            </a:r>
            <a:r>
              <a:rPr lang="en-US" sz="2400" dirty="0" smtClean="0">
                <a:solidFill>
                  <a:schemeClr val="tx1">
                    <a:lumMod val="75000"/>
                    <a:lumOff val="25000"/>
                  </a:schemeClr>
                </a:solidFill>
                <a:latin typeface="Rockwell" panose="02060603020205020403" pitchFamily="18" charset="0"/>
              </a:rPr>
              <a:t>is available at: </a:t>
            </a:r>
            <a:r>
              <a:rPr lang="en-US" sz="2400" dirty="0" smtClean="0">
                <a:solidFill>
                  <a:schemeClr val="tx1">
                    <a:lumMod val="75000"/>
                    <a:lumOff val="25000"/>
                  </a:schemeClr>
                </a:solidFill>
                <a:latin typeface="Rockwell" panose="02060603020205020403" pitchFamily="18" charset="0"/>
                <a:hlinkClick r:id="rId4"/>
              </a:rPr>
              <a:t>https://www.state.gov/p/wha/ci/ca/topics/c78892.htm</a:t>
            </a:r>
            <a:endParaRPr lang="en-US" sz="2400" dirty="0" smtClean="0">
              <a:solidFill>
                <a:schemeClr val="tx1">
                  <a:lumMod val="75000"/>
                  <a:lumOff val="25000"/>
                </a:schemeClr>
              </a:solidFill>
              <a:latin typeface="Rockwell" panose="02060603020205020403" pitchFamily="18" charset="0"/>
            </a:endParaRPr>
          </a:p>
          <a:p>
            <a:pPr marL="285750" indent="-285750">
              <a:buFont typeface="Arial" panose="020B0604020202020204" pitchFamily="34" charset="0"/>
              <a:buChar char="•"/>
            </a:pPr>
            <a:endParaRPr lang="en-US" sz="2400" dirty="0">
              <a:solidFill>
                <a:schemeClr val="tx1">
                  <a:lumMod val="75000"/>
                  <a:lumOff val="25000"/>
                </a:schemeClr>
              </a:solidFill>
              <a:latin typeface="Rockwell" panose="02060603020205020403" pitchFamily="18" charset="0"/>
            </a:endParaRPr>
          </a:p>
          <a:p>
            <a:pPr marL="287338" indent="-171450">
              <a:spcBef>
                <a:spcPct val="0"/>
              </a:spcBef>
              <a:spcAft>
                <a:spcPts val="1200"/>
              </a:spcAft>
              <a:buClr>
                <a:srgbClr val="D45F37"/>
              </a:buClr>
              <a:buFont typeface="Arial" panose="020B0604020202020204" pitchFamily="34" charset="0"/>
              <a:buChar char="•"/>
              <a:defRPr/>
            </a:pPr>
            <a:endParaRPr lang="en-US" sz="1200" dirty="0">
              <a:solidFill>
                <a:schemeClr val="tx1">
                  <a:lumMod val="75000"/>
                  <a:lumOff val="25000"/>
                </a:schemeClr>
              </a:solidFill>
              <a:latin typeface="Calibri" panose="020F0502020204030204" pitchFamily="34" charset="0"/>
            </a:endParaRPr>
          </a:p>
          <a:p>
            <a:pPr marL="344488" indent="-228600">
              <a:spcBef>
                <a:spcPct val="0"/>
              </a:spcBef>
              <a:spcAft>
                <a:spcPts val="1200"/>
              </a:spcAft>
              <a:buClr>
                <a:srgbClr val="D45F37"/>
              </a:buClr>
              <a:buFont typeface="Arial" panose="020B0604020202020204" pitchFamily="34" charset="0"/>
              <a:buChar char="•"/>
              <a:defRPr/>
            </a:pPr>
            <a:endParaRPr lang="en-US" sz="1200" dirty="0">
              <a:solidFill>
                <a:schemeClr val="tx1">
                  <a:lumMod val="75000"/>
                  <a:lumOff val="25000"/>
                </a:schemeClr>
              </a:solidFill>
              <a:latin typeface="Calibri" panose="020F0502020204030204" pitchFamily="34" charset="0"/>
            </a:endParaRPr>
          </a:p>
        </p:txBody>
      </p:sp>
      <p:sp>
        <p:nvSpPr>
          <p:cNvPr id="2" name="Title 1"/>
          <p:cNvSpPr>
            <a:spLocks noGrp="1"/>
          </p:cNvSpPr>
          <p:nvPr>
            <p:ph type="title"/>
          </p:nvPr>
        </p:nvSpPr>
        <p:spPr>
          <a:xfrm>
            <a:off x="228600" y="0"/>
            <a:ext cx="7127700" cy="1143000"/>
          </a:xfrm>
        </p:spPr>
        <p:txBody>
          <a:bodyPr/>
          <a:lstStyle/>
          <a:p>
            <a:r>
              <a:rPr lang="en-US" dirty="0" smtClean="0"/>
              <a:t>CRT Current Status</a:t>
            </a:r>
            <a:endParaRPr lang="en-US" dirty="0"/>
          </a:p>
        </p:txBody>
      </p:sp>
    </p:spTree>
    <p:extLst>
      <p:ext uri="{BB962C8B-B14F-4D97-AF65-F5344CB8AC3E}">
        <p14:creationId xmlns:p14="http://schemas.microsoft.com/office/powerpoint/2010/main" val="1805957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00" y="741600"/>
            <a:ext cx="7321500" cy="676050"/>
          </a:xfrm>
        </p:spPr>
        <p:txBody>
          <a:bodyPr/>
          <a:lstStyle/>
          <a:p>
            <a:r>
              <a:rPr lang="en-US" sz="3200" dirty="0"/>
              <a:t>Tribal Perspectives - Columbia River</a:t>
            </a:r>
          </a:p>
        </p:txBody>
      </p:sp>
      <p:pic>
        <p:nvPicPr>
          <p:cNvPr id="4" name="Picture 3"/>
          <p:cNvPicPr>
            <a:picLocks noChangeAspect="1"/>
          </p:cNvPicPr>
          <p:nvPr/>
        </p:nvPicPr>
        <p:blipFill>
          <a:blip r:embed="rId2"/>
          <a:stretch>
            <a:fillRect/>
          </a:stretch>
        </p:blipFill>
        <p:spPr>
          <a:xfrm>
            <a:off x="637077" y="1473674"/>
            <a:ext cx="5014885" cy="3775125"/>
          </a:xfrm>
          <a:prstGeom prst="rect">
            <a:avLst/>
          </a:prstGeom>
        </p:spPr>
      </p:pic>
      <p:sp>
        <p:nvSpPr>
          <p:cNvPr id="5" name="TextBox 4"/>
          <p:cNvSpPr txBox="1"/>
          <p:nvPr/>
        </p:nvSpPr>
        <p:spPr>
          <a:xfrm>
            <a:off x="5954400" y="1473674"/>
            <a:ext cx="2887200" cy="2677656"/>
          </a:xfrm>
          <a:prstGeom prst="rect">
            <a:avLst/>
          </a:prstGeom>
          <a:noFill/>
        </p:spPr>
        <p:txBody>
          <a:bodyPr wrap="square" rtlCol="0">
            <a:spAutoFit/>
          </a:bodyPr>
          <a:lstStyle/>
          <a:p>
            <a:r>
              <a:rPr lang="en-US" dirty="0"/>
              <a:t>“There is solid, broad-based support among Northwest states, tribes, businesses and citizens to promptly begin formal talks with Canada to modernize the half-century-old Columbia River Treaty for tomorrow’s Northwest,” said Pat Ford, representing  Save Our Wild Salmon.  “Conservationists and fishermen applaud the State Department for taking this needed step.”</a:t>
            </a:r>
          </a:p>
        </p:txBody>
      </p:sp>
      <p:sp>
        <p:nvSpPr>
          <p:cNvPr id="3" name="TextBox 2"/>
          <p:cNvSpPr txBox="1"/>
          <p:nvPr/>
        </p:nvSpPr>
        <p:spPr>
          <a:xfrm>
            <a:off x="5954400" y="4284000"/>
            <a:ext cx="2887200" cy="1169551"/>
          </a:xfrm>
          <a:prstGeom prst="rect">
            <a:avLst/>
          </a:prstGeom>
          <a:noFill/>
        </p:spPr>
        <p:txBody>
          <a:bodyPr wrap="square" rtlCol="0">
            <a:spAutoFit/>
          </a:bodyPr>
          <a:lstStyle/>
          <a:p>
            <a:r>
              <a:rPr lang="en-US" dirty="0" smtClean="0"/>
              <a:t>US State Department and Canadian counterparts have agreed to engage with US Tribes and BC First Nations as domestic issues respectively. </a:t>
            </a:r>
            <a:endParaRPr lang="en-US" dirty="0"/>
          </a:p>
        </p:txBody>
      </p:sp>
    </p:spTree>
    <p:extLst>
      <p:ext uri="{BB962C8B-B14F-4D97-AF65-F5344CB8AC3E}">
        <p14:creationId xmlns:p14="http://schemas.microsoft.com/office/powerpoint/2010/main" val="1007604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700" y="116250"/>
            <a:ext cx="7847100" cy="1143000"/>
          </a:xfrm>
        </p:spPr>
        <p:txBody>
          <a:bodyPr/>
          <a:lstStyle/>
          <a:p>
            <a:r>
              <a:rPr lang="en-US" sz="3200" dirty="0" smtClean="0"/>
              <a:t>CRT - Town Hall Meeting in Spokane, WA</a:t>
            </a:r>
            <a:endParaRPr lang="en-US" sz="3200" dirty="0"/>
          </a:p>
        </p:txBody>
      </p:sp>
      <p:pic>
        <p:nvPicPr>
          <p:cNvPr id="4" name="Picture 3"/>
          <p:cNvPicPr>
            <a:picLocks noChangeAspect="1"/>
          </p:cNvPicPr>
          <p:nvPr/>
        </p:nvPicPr>
        <p:blipFill>
          <a:blip r:embed="rId2"/>
          <a:stretch>
            <a:fillRect/>
          </a:stretch>
        </p:blipFill>
        <p:spPr>
          <a:xfrm>
            <a:off x="1003335" y="1456655"/>
            <a:ext cx="6528400" cy="4055850"/>
          </a:xfrm>
          <a:prstGeom prst="rect">
            <a:avLst/>
          </a:prstGeom>
        </p:spPr>
      </p:pic>
      <p:sp>
        <p:nvSpPr>
          <p:cNvPr id="5" name="TextBox 4"/>
          <p:cNvSpPr txBox="1"/>
          <p:nvPr/>
        </p:nvSpPr>
        <p:spPr>
          <a:xfrm>
            <a:off x="938535" y="5709911"/>
            <a:ext cx="7471065" cy="523220"/>
          </a:xfrm>
          <a:prstGeom prst="rect">
            <a:avLst/>
          </a:prstGeom>
          <a:noFill/>
        </p:spPr>
        <p:txBody>
          <a:bodyPr wrap="square" rtlCol="0">
            <a:spAutoFit/>
          </a:bodyPr>
          <a:lstStyle/>
          <a:p>
            <a:r>
              <a:rPr lang="en-US" dirty="0" smtClean="0"/>
              <a:t>U.S. State Department, Chief Negotiator Jill </a:t>
            </a:r>
            <a:r>
              <a:rPr lang="en-US" dirty="0" err="1" smtClean="0"/>
              <a:t>Smail</a:t>
            </a:r>
            <a:r>
              <a:rPr lang="en-US" dirty="0" smtClean="0"/>
              <a:t> and Canadian Counterpart Sylvain </a:t>
            </a:r>
            <a:r>
              <a:rPr lang="en-US" dirty="0" err="1" smtClean="0"/>
              <a:t>Fabi</a:t>
            </a:r>
            <a:endParaRPr lang="en-US" dirty="0" smtClean="0"/>
          </a:p>
          <a:p>
            <a:r>
              <a:rPr lang="en-US" dirty="0" smtClean="0"/>
              <a:t>PNWER Summit July 2018</a:t>
            </a:r>
            <a:endParaRPr lang="en-US" dirty="0"/>
          </a:p>
        </p:txBody>
      </p:sp>
    </p:spTree>
    <p:extLst>
      <p:ext uri="{BB962C8B-B14F-4D97-AF65-F5344CB8AC3E}">
        <p14:creationId xmlns:p14="http://schemas.microsoft.com/office/powerpoint/2010/main" val="645932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Antonio template">
  <a:themeElements>
    <a:clrScheme name="CBDL Powerpoint">
      <a:dk1>
        <a:srgbClr val="2D3047"/>
      </a:dk1>
      <a:lt1>
        <a:srgbClr val="D7D0C8"/>
      </a:lt1>
      <a:dk2>
        <a:srgbClr val="666666"/>
      </a:dk2>
      <a:lt2>
        <a:srgbClr val="D8D8D8"/>
      </a:lt2>
      <a:accent1>
        <a:srgbClr val="50758E"/>
      </a:accent1>
      <a:accent2>
        <a:srgbClr val="C7AB6C"/>
      </a:accent2>
      <a:accent3>
        <a:srgbClr val="93827F"/>
      </a:accent3>
      <a:accent4>
        <a:srgbClr val="D7D0C8"/>
      </a:accent4>
      <a:accent5>
        <a:srgbClr val="2D3047"/>
      </a:accent5>
      <a:accent6>
        <a:srgbClr val="963334"/>
      </a:accent6>
      <a:hlink>
        <a:srgbClr val="C7AB6C"/>
      </a:hlink>
      <a:folHlink>
        <a:srgbClr val="C7AB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BDL Powerpoint">
    <a:dk1>
      <a:srgbClr val="2D3047"/>
    </a:dk1>
    <a:lt1>
      <a:srgbClr val="D7D0C8"/>
    </a:lt1>
    <a:dk2>
      <a:srgbClr val="666666"/>
    </a:dk2>
    <a:lt2>
      <a:srgbClr val="D8D8D8"/>
    </a:lt2>
    <a:accent1>
      <a:srgbClr val="50758E"/>
    </a:accent1>
    <a:accent2>
      <a:srgbClr val="C7AB6C"/>
    </a:accent2>
    <a:accent3>
      <a:srgbClr val="93827F"/>
    </a:accent3>
    <a:accent4>
      <a:srgbClr val="D7D0C8"/>
    </a:accent4>
    <a:accent5>
      <a:srgbClr val="2D3047"/>
    </a:accent5>
    <a:accent6>
      <a:srgbClr val="963334"/>
    </a:accent6>
    <a:hlink>
      <a:srgbClr val="C7AB6C"/>
    </a:hlink>
    <a:folHlink>
      <a:srgbClr val="C7AB6C"/>
    </a:folHlink>
  </a:clrScheme>
</a:themeOverride>
</file>

<file path=ppt/theme/themeOverride2.xml><?xml version="1.0" encoding="utf-8"?>
<a:themeOverride xmlns:a="http://schemas.openxmlformats.org/drawingml/2006/main">
  <a:clrScheme name="CBDL Powerpoint">
    <a:dk1>
      <a:srgbClr val="2D3047"/>
    </a:dk1>
    <a:lt1>
      <a:srgbClr val="D7D0C8"/>
    </a:lt1>
    <a:dk2>
      <a:srgbClr val="666666"/>
    </a:dk2>
    <a:lt2>
      <a:srgbClr val="D8D8D8"/>
    </a:lt2>
    <a:accent1>
      <a:srgbClr val="50758E"/>
    </a:accent1>
    <a:accent2>
      <a:srgbClr val="C7AB6C"/>
    </a:accent2>
    <a:accent3>
      <a:srgbClr val="93827F"/>
    </a:accent3>
    <a:accent4>
      <a:srgbClr val="D7D0C8"/>
    </a:accent4>
    <a:accent5>
      <a:srgbClr val="2D3047"/>
    </a:accent5>
    <a:accent6>
      <a:srgbClr val="963334"/>
    </a:accent6>
    <a:hlink>
      <a:srgbClr val="C7AB6C"/>
    </a:hlink>
    <a:folHlink>
      <a:srgbClr val="C7AB6C"/>
    </a:folHlink>
  </a:clrScheme>
</a:themeOverride>
</file>

<file path=ppt/theme/themeOverride3.xml><?xml version="1.0" encoding="utf-8"?>
<a:themeOverride xmlns:a="http://schemas.openxmlformats.org/drawingml/2006/main">
  <a:clrScheme name="CBDL Powerpoint">
    <a:dk1>
      <a:srgbClr val="2D3047"/>
    </a:dk1>
    <a:lt1>
      <a:srgbClr val="D7D0C8"/>
    </a:lt1>
    <a:dk2>
      <a:srgbClr val="666666"/>
    </a:dk2>
    <a:lt2>
      <a:srgbClr val="D8D8D8"/>
    </a:lt2>
    <a:accent1>
      <a:srgbClr val="50758E"/>
    </a:accent1>
    <a:accent2>
      <a:srgbClr val="C7AB6C"/>
    </a:accent2>
    <a:accent3>
      <a:srgbClr val="93827F"/>
    </a:accent3>
    <a:accent4>
      <a:srgbClr val="D7D0C8"/>
    </a:accent4>
    <a:accent5>
      <a:srgbClr val="2D3047"/>
    </a:accent5>
    <a:accent6>
      <a:srgbClr val="963334"/>
    </a:accent6>
    <a:hlink>
      <a:srgbClr val="C7AB6C"/>
    </a:hlink>
    <a:folHlink>
      <a:srgbClr val="C7AB6C"/>
    </a:folHlink>
  </a:clrScheme>
</a:themeOverride>
</file>

<file path=docProps/app.xml><?xml version="1.0" encoding="utf-8"?>
<Properties xmlns="http://schemas.openxmlformats.org/officeDocument/2006/extended-properties" xmlns:vt="http://schemas.openxmlformats.org/officeDocument/2006/docPropsVTypes">
  <Template/>
  <TotalTime>337</TotalTime>
  <Words>649</Words>
  <Application>Microsoft Office PowerPoint</Application>
  <PresentationFormat>On-screen Show (4:3)</PresentationFormat>
  <Paragraphs>83</Paragraphs>
  <Slides>15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Rockwell</vt:lpstr>
      <vt:lpstr>Lato</vt:lpstr>
      <vt:lpstr>Calibri</vt:lpstr>
      <vt:lpstr>Century Gothic</vt:lpstr>
      <vt:lpstr>Raleway</vt:lpstr>
      <vt:lpstr>Wingdings</vt:lpstr>
      <vt:lpstr>Arial</vt:lpstr>
      <vt:lpstr>Antonio template</vt:lpstr>
      <vt:lpstr>Columbia River Treaty and Office of Columbia River Updates  November 1, 2018 / CBDL Conference </vt:lpstr>
      <vt:lpstr>Columbia River Treaty  Status Updates</vt:lpstr>
      <vt:lpstr>Columbia River System</vt:lpstr>
      <vt:lpstr>Columbia River - British Columbia</vt:lpstr>
      <vt:lpstr>CRT 2013  Regional Recommendations</vt:lpstr>
      <vt:lpstr>PowerPoint Presentation</vt:lpstr>
      <vt:lpstr>CRT Current Status</vt:lpstr>
      <vt:lpstr>Tribal Perspectives - Columbia River</vt:lpstr>
      <vt:lpstr>CRT - Town Hall Meeting in Spokane, WA</vt:lpstr>
      <vt:lpstr>May 2016 – US District Court of Oregon Decision Regarding Federal Columbia River Power Supply System</vt:lpstr>
      <vt:lpstr>Extra Points Regarding Court Decision, EIS and Proposed Federal Legislation</vt:lpstr>
      <vt:lpstr>PowerPoint Presentation</vt:lpstr>
      <vt:lpstr>Challenges that Lie Ahead</vt:lpstr>
      <vt:lpstr>Columbia River near Vantage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Becca Freimuth</dc:creator>
  <cp:lastModifiedBy>Tebb, G. Thomas (ECY)</cp:lastModifiedBy>
  <cp:revision>24</cp:revision>
  <cp:lastPrinted>2018-10-22T22:19:59Z</cp:lastPrinted>
  <dcterms:modified xsi:type="dcterms:W3CDTF">2018-10-25T19:49:37Z</dcterms:modified>
</cp:coreProperties>
</file>