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56" r:id="rId2"/>
    <p:sldId id="288" r:id="rId3"/>
    <p:sldId id="289" r:id="rId4"/>
    <p:sldId id="290" r:id="rId5"/>
    <p:sldId id="291" r:id="rId6"/>
    <p:sldId id="293" r:id="rId7"/>
  </p:sldIdLst>
  <p:sldSz cx="12192000" cy="6858000"/>
  <p:notesSz cx="7010400" cy="9296400"/>
  <p:embeddedFontLs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3827F"/>
    <a:srgbClr val="2D3047"/>
    <a:srgbClr val="D7D0C8"/>
    <a:srgbClr val="C7AB6C"/>
    <a:srgbClr val="507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D3A3CDF-94BD-4A9B-A240-BAA003F205D3}">
  <a:tblStyle styleId="{1D3A3CDF-94BD-4A9B-A240-BAA003F205D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07" autoAdjust="0"/>
  </p:normalViewPr>
  <p:slideViewPr>
    <p:cSldViewPr snapToGrid="0">
      <p:cViewPr>
        <p:scale>
          <a:sx n="118" d="100"/>
          <a:sy n="118" d="100"/>
        </p:scale>
        <p:origin x="-282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36D6E3-7C53-4B5B-8CCE-9B5745EC6BB0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05927B-C49F-4463-9975-4791DEAE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4740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12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9A628E4F-335F-45F5-A2FC-FE9487D090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1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1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12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73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 hasCustomPrompt="1"/>
          </p:nvPr>
        </p:nvSpPr>
        <p:spPr>
          <a:xfrm>
            <a:off x="961901" y="3785246"/>
            <a:ext cx="69555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50758E"/>
                </a:solidFill>
                <a:latin typeface="+mj-lt"/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C7AB6C"/>
          </a:solidFill>
          <a:ln>
            <a:solidFill>
              <a:srgbClr val="C7AB6C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93827F"/>
          </a:solidFill>
          <a:ln>
            <a:solidFill>
              <a:srgbClr val="93827F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2D3047"/>
          </a:solidFill>
          <a:ln>
            <a:solidFill>
              <a:srgbClr val="2D3047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50758E"/>
          </a:solidFill>
          <a:ln>
            <a:solidFill>
              <a:srgbClr val="50758E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8"/>
          <p:cNvSpPr/>
          <p:nvPr userDrawn="1"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C7AB6C"/>
          </a:solidFill>
          <a:ln>
            <a:solidFill>
              <a:srgbClr val="C7AB6C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" name="Shape 49"/>
          <p:cNvSpPr/>
          <p:nvPr userDrawn="1"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93827F"/>
          </a:solidFill>
          <a:ln>
            <a:solidFill>
              <a:srgbClr val="93827F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" name="Shape 50"/>
          <p:cNvSpPr/>
          <p:nvPr userDrawn="1"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2D3047"/>
          </a:solidFill>
          <a:ln>
            <a:solidFill>
              <a:srgbClr val="2D3047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" name="Shape 51"/>
          <p:cNvSpPr/>
          <p:nvPr userDrawn="1"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50758E"/>
          </a:solidFill>
          <a:ln>
            <a:solidFill>
              <a:srgbClr val="50758E"/>
            </a:solidFill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1AFD838-8336-4CC3-B0DF-E49B2BD95D1B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1B14019-E15C-47CE-BC99-49C7C953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 smtClean="0"/>
              <a:t>Click here to add text</a:t>
            </a:r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9" r:id="rId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50758E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2D3047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ihi461@ecy.w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carnival.com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977462" y="3595246"/>
            <a:ext cx="8923283" cy="154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/>
              <a:t>PSFR – What are we doing now to address concerns?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39" y="5872627"/>
            <a:ext cx="878241" cy="878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51" y="356260"/>
            <a:ext cx="3377175" cy="253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87821" y="5549462"/>
            <a:ext cx="8939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D3047"/>
                </a:solidFill>
              </a:rPr>
              <a:t>Melissa Downes, Technical &amp; Policy Lead</a:t>
            </a:r>
          </a:p>
          <a:p>
            <a:r>
              <a:rPr lang="en-US" sz="2000" dirty="0" smtClean="0">
                <a:solidFill>
                  <a:srgbClr val="2D3047"/>
                </a:solidFill>
              </a:rPr>
              <a:t>Ecology, Office of Columbia River</a:t>
            </a:r>
          </a:p>
          <a:p>
            <a:endParaRPr lang="en-US" sz="2000" dirty="0" smtClean="0">
              <a:solidFill>
                <a:srgbClr val="2D3047"/>
              </a:solidFill>
            </a:endParaRPr>
          </a:p>
          <a:p>
            <a:r>
              <a:rPr lang="en-US" sz="2000" dirty="0" smtClean="0">
                <a:solidFill>
                  <a:srgbClr val="2D3047"/>
                </a:solidFill>
              </a:rPr>
              <a:t>CBDL Conference - November 2,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72318" y="1283524"/>
            <a:ext cx="4398963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rgbClr val="50758E"/>
                </a:solidFill>
                <a:latin typeface="+mj-lt"/>
                <a:ea typeface="Raleway"/>
                <a:cs typeface="Raleway"/>
                <a:sym typeface="Raleway"/>
              </a:rPr>
              <a:t>Potholes Supplemental </a:t>
            </a:r>
            <a:r>
              <a:rPr lang="en-US" sz="4800" b="1" dirty="0" err="1">
                <a:solidFill>
                  <a:srgbClr val="50758E"/>
                </a:solidFill>
                <a:latin typeface="+mj-lt"/>
                <a:ea typeface="Raleway"/>
                <a:cs typeface="Raleway"/>
                <a:sym typeface="Raleway"/>
              </a:rPr>
              <a:t>Feedroute</a:t>
            </a:r>
            <a:r>
              <a:rPr lang="en-US" sz="4800" b="1" dirty="0">
                <a:solidFill>
                  <a:srgbClr val="50758E"/>
                </a:solidFill>
                <a:latin typeface="+mj-lt"/>
                <a:ea typeface="Raleway"/>
                <a:cs typeface="Raleway"/>
                <a:sym typeface="Raleway"/>
              </a:rPr>
              <a:t> </a:t>
            </a:r>
          </a:p>
        </p:txBody>
      </p:sp>
      <p:pic>
        <p:nvPicPr>
          <p:cNvPr id="4" name="Picture 3" descr="ECY_Symbol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52600" y="5782977"/>
            <a:ext cx="1143000" cy="841850"/>
          </a:xfrm>
          <a:prstGeom prst="rect">
            <a:avLst/>
          </a:prstGeom>
        </p:spPr>
      </p:pic>
      <p:pic>
        <p:nvPicPr>
          <p:cNvPr id="10" name="Picture 3" descr="Feed-Route-ProjMap-3Alt"/>
          <p:cNvPicPr>
            <a:picLocks noChangeAspect="1" noChangeArrowheads="1"/>
          </p:cNvPicPr>
          <p:nvPr/>
        </p:nvPicPr>
        <p:blipFill rotWithShape="1">
          <a:blip r:embed="rId4" cstate="screen"/>
          <a:srcRect b="2007"/>
          <a:stretch/>
        </p:blipFill>
        <p:spPr bwMode="auto">
          <a:xfrm>
            <a:off x="5808021" y="43487"/>
            <a:ext cx="5152901" cy="666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e660 on wht seal big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71800" y="5867400"/>
            <a:ext cx="1289802" cy="595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39" y="5872627"/>
            <a:ext cx="878241" cy="8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5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9387" y="138731"/>
            <a:ext cx="7588332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50758E"/>
                </a:solidFill>
                <a:latin typeface="+mj-lt"/>
                <a:sym typeface="Lato"/>
              </a:rPr>
              <a:t>Short Term Actions </a:t>
            </a:r>
          </a:p>
        </p:txBody>
      </p:sp>
      <p:pic>
        <p:nvPicPr>
          <p:cNvPr id="5" name="Picture 4" descr="IMG_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846" y="383331"/>
            <a:ext cx="3598539" cy="238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97" y="3247245"/>
            <a:ext cx="3601387" cy="270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39" y="5872627"/>
            <a:ext cx="878241" cy="8782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0416" y="1356544"/>
            <a:ext cx="62015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>
              <a:buClr>
                <a:srgbClr val="677480"/>
              </a:buClr>
              <a:buSzPct val="100000"/>
              <a:buFont typeface="Lato"/>
              <a:buChar char="▷"/>
              <a:tabLst>
                <a:tab pos="914400" algn="l"/>
              </a:tabLst>
            </a:pPr>
            <a:r>
              <a:rPr lang="en" sz="3000" dirty="0">
                <a:solidFill>
                  <a:srgbClr val="2D3047"/>
                </a:solidFill>
                <a:sym typeface="Lato"/>
              </a:rPr>
              <a:t> 	</a:t>
            </a:r>
            <a:r>
              <a:rPr lang="en-US" sz="3600" dirty="0">
                <a:sym typeface="Lato"/>
              </a:rPr>
              <a:t>Realty and property</a:t>
            </a:r>
          </a:p>
          <a:p>
            <a:pPr marL="228600">
              <a:buClr>
                <a:srgbClr val="677480"/>
              </a:buClr>
              <a:buSzPct val="100000"/>
              <a:tabLst>
                <a:tab pos="914400" algn="l"/>
              </a:tabLst>
            </a:pPr>
            <a:r>
              <a:rPr lang="en-US" sz="3600" dirty="0">
                <a:sym typeface="Lato"/>
              </a:rPr>
              <a:t>	</a:t>
            </a:r>
            <a:r>
              <a:rPr lang="en-US" sz="3600" dirty="0" smtClean="0">
                <a:sym typeface="Lato"/>
              </a:rPr>
              <a:t>transactions</a:t>
            </a:r>
            <a:endParaRPr lang="en-US" sz="3600" dirty="0">
              <a:sym typeface="Lato"/>
            </a:endParaRPr>
          </a:p>
          <a:p>
            <a:pPr marL="457200" indent="-228600">
              <a:buClr>
                <a:srgbClr val="677480"/>
              </a:buClr>
              <a:buSzPct val="100000"/>
              <a:buFont typeface="Lato"/>
              <a:buChar char="▷"/>
              <a:tabLst>
                <a:tab pos="914400" algn="l"/>
              </a:tabLst>
            </a:pPr>
            <a:r>
              <a:rPr lang="en-US" sz="3600" dirty="0" smtClean="0"/>
              <a:t>	Additional </a:t>
            </a:r>
            <a:r>
              <a:rPr lang="en-US" sz="3600" dirty="0"/>
              <a:t>groundwater </a:t>
            </a:r>
            <a:r>
              <a:rPr lang="en-US" sz="3600" dirty="0" smtClean="0"/>
              <a:t>	modeling </a:t>
            </a:r>
            <a:r>
              <a:rPr lang="en-US" sz="3600" dirty="0"/>
              <a:t>needs </a:t>
            </a:r>
          </a:p>
          <a:p>
            <a:pPr marL="457200" indent="-228600">
              <a:buClr>
                <a:srgbClr val="677480"/>
              </a:buClr>
              <a:buSzPct val="100000"/>
              <a:buFont typeface="Lato"/>
              <a:buChar char="▷"/>
              <a:tabLst>
                <a:tab pos="914400" algn="l"/>
              </a:tabLst>
            </a:pPr>
            <a:r>
              <a:rPr lang="en-US" sz="3600" dirty="0" smtClean="0"/>
              <a:t>	Grant </a:t>
            </a:r>
            <a:r>
              <a:rPr lang="en-US" sz="3600" dirty="0"/>
              <a:t>Co. Airport &amp; </a:t>
            </a:r>
            <a:r>
              <a:rPr lang="en-US" sz="3600" dirty="0" smtClean="0"/>
              <a:t>	ponding</a:t>
            </a:r>
            <a:endParaRPr lang="en-US" sz="3600" dirty="0"/>
          </a:p>
          <a:p>
            <a:pPr marL="457200" indent="-228600">
              <a:buClr>
                <a:srgbClr val="677480"/>
              </a:buClr>
              <a:buSzPct val="100000"/>
              <a:buFont typeface="Lato"/>
              <a:buChar char="▷"/>
              <a:tabLst>
                <a:tab pos="914400" algn="l"/>
              </a:tabLst>
            </a:pPr>
            <a:r>
              <a:rPr lang="en-US" sz="3600" dirty="0" smtClean="0"/>
              <a:t>	Trout </a:t>
            </a:r>
            <a:r>
              <a:rPr lang="en-US" sz="3600" dirty="0"/>
              <a:t>Lodge Fish </a:t>
            </a:r>
            <a:r>
              <a:rPr lang="en-US" sz="3600" dirty="0" smtClean="0"/>
              <a:t>	Hatchery bypass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64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1257" y="133932"/>
            <a:ext cx="6008914" cy="76859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50758E"/>
                </a:solidFill>
                <a:latin typeface="+mj-lt"/>
              </a:rPr>
              <a:t>Long </a:t>
            </a:r>
            <a:r>
              <a:rPr lang="en-US" sz="4800" b="1" dirty="0">
                <a:solidFill>
                  <a:srgbClr val="50758E"/>
                </a:solidFill>
                <a:latin typeface="+mj-lt"/>
              </a:rPr>
              <a:t>Term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167" t="16667" r="37500" b="4667"/>
          <a:stretch/>
        </p:blipFill>
        <p:spPr>
          <a:xfrm>
            <a:off x="6357257" y="217059"/>
            <a:ext cx="4913810" cy="6302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39" y="5872627"/>
            <a:ext cx="878241" cy="8782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010353"/>
            <a:ext cx="63806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buClr>
                <a:srgbClr val="677480"/>
              </a:buClr>
              <a:buSzPct val="100000"/>
              <a:buFont typeface="Lato"/>
              <a:buChar char="▷"/>
            </a:pPr>
            <a:r>
              <a:rPr lang="en-US" sz="3200" dirty="0" smtClean="0"/>
              <a:t>	Exploring </a:t>
            </a:r>
            <a:r>
              <a:rPr lang="en-US" sz="3200" dirty="0"/>
              <a:t>additional </a:t>
            </a:r>
            <a:r>
              <a:rPr lang="en-US" sz="3200" dirty="0" smtClean="0"/>
              <a:t>	alternatives </a:t>
            </a:r>
            <a:r>
              <a:rPr lang="en-US" sz="3200" dirty="0"/>
              <a:t>to convey </a:t>
            </a:r>
            <a:r>
              <a:rPr lang="en-US" sz="3200" dirty="0" smtClean="0"/>
              <a:t>	water </a:t>
            </a:r>
            <a:r>
              <a:rPr lang="en-US" sz="3200" dirty="0"/>
              <a:t>from Pinto Dam </a:t>
            </a:r>
            <a:r>
              <a:rPr lang="en-US" sz="3200" dirty="0" smtClean="0"/>
              <a:t>	outlet </a:t>
            </a:r>
            <a:r>
              <a:rPr lang="en-US" sz="3200" dirty="0"/>
              <a:t>to Potholes </a:t>
            </a:r>
            <a:r>
              <a:rPr lang="en-US" sz="3200" dirty="0" smtClean="0"/>
              <a:t>Reservoir</a:t>
            </a:r>
          </a:p>
          <a:p>
            <a:pPr marL="457200" indent="-228600">
              <a:buClr>
                <a:srgbClr val="677480"/>
              </a:buClr>
              <a:buSzPct val="100000"/>
              <a:buFont typeface="Lato"/>
              <a:buChar char="▷"/>
            </a:pPr>
            <a:r>
              <a:rPr lang="en" sz="2800" dirty="0" smtClean="0">
                <a:solidFill>
                  <a:srgbClr val="2D3047"/>
                </a:solidFill>
                <a:sym typeface="Lato"/>
              </a:rPr>
              <a:t> </a:t>
            </a:r>
            <a:r>
              <a:rPr lang="en" sz="2800" dirty="0">
                <a:solidFill>
                  <a:srgbClr val="2D3047"/>
                </a:solidFill>
                <a:sym typeface="Lato"/>
              </a:rPr>
              <a:t>	</a:t>
            </a:r>
            <a:r>
              <a:rPr lang="en-US" sz="3200" dirty="0"/>
              <a:t>Is mounded waste, </a:t>
            </a:r>
            <a:r>
              <a:rPr lang="en-US" sz="3200" dirty="0" smtClean="0"/>
              <a:t>seepage 	and </a:t>
            </a:r>
            <a:r>
              <a:rPr lang="en-US" sz="3200" dirty="0"/>
              <a:t>return </a:t>
            </a:r>
            <a:r>
              <a:rPr lang="en-US" sz="3200" dirty="0" smtClean="0"/>
              <a:t>flow water </a:t>
            </a:r>
            <a:r>
              <a:rPr lang="en-US" sz="3200" dirty="0"/>
              <a:t>in the </a:t>
            </a:r>
            <a:r>
              <a:rPr lang="en-US" sz="3200" dirty="0" smtClean="0"/>
              <a:t>	Pasco Basin as </a:t>
            </a:r>
            <a:r>
              <a:rPr lang="en-US" sz="3200" dirty="0"/>
              <a:t>supply for </a:t>
            </a:r>
            <a:r>
              <a:rPr lang="en-US" sz="3200" dirty="0" smtClean="0"/>
              <a:t>	SCBID</a:t>
            </a:r>
            <a:r>
              <a:rPr lang="en-US" sz="3200" dirty="0"/>
              <a:t>?  </a:t>
            </a:r>
          </a:p>
          <a:p>
            <a:pPr marL="457200" indent="-228600">
              <a:buClr>
                <a:srgbClr val="677480"/>
              </a:buClr>
              <a:buSzPct val="100000"/>
              <a:buFont typeface="Lato"/>
              <a:buChar char="▷"/>
            </a:pPr>
            <a:r>
              <a:rPr lang="en-US" sz="3200" dirty="0" smtClean="0"/>
              <a:t>	This </a:t>
            </a:r>
            <a:r>
              <a:rPr lang="en-US" sz="3200" dirty="0"/>
              <a:t>may require a new or </a:t>
            </a:r>
            <a:r>
              <a:rPr lang="en-US" sz="3200" dirty="0" smtClean="0"/>
              <a:t>	supplemental environmental 	analysis </a:t>
            </a:r>
            <a:r>
              <a:rPr lang="en-US" sz="3200" dirty="0"/>
              <a:t>in </a:t>
            </a:r>
            <a:r>
              <a:rPr lang="en-US" sz="3200" dirty="0" smtClean="0"/>
              <a:t>the future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38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795" y="602084"/>
            <a:ext cx="3233738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err="1">
                <a:solidFill>
                  <a:srgbClr val="50758E"/>
                </a:solidFill>
                <a:latin typeface="+mj-lt"/>
              </a:rPr>
              <a:t>Feedroute</a:t>
            </a:r>
            <a:r>
              <a:rPr lang="en-US" sz="5300" b="1" dirty="0">
                <a:solidFill>
                  <a:srgbClr val="50758E"/>
                </a:solidFill>
                <a:latin typeface="+mj-lt"/>
              </a:rPr>
              <a:t> </a:t>
            </a:r>
            <a:r>
              <a:rPr lang="en-US" sz="5300" b="1" dirty="0" smtClean="0">
                <a:solidFill>
                  <a:srgbClr val="50758E"/>
                </a:solidFill>
                <a:latin typeface="+mj-lt"/>
              </a:rPr>
              <a:t>Hurdles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88716" y="221831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Content Placeholder 6" descr="mccinund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9281" y="176150"/>
            <a:ext cx="4955658" cy="641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1947333" y="1758640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39" y="5872627"/>
            <a:ext cx="878241" cy="8782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6797" y="1910542"/>
            <a:ext cx="55041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>
              <a:buClr>
                <a:srgbClr val="677480"/>
              </a:buClr>
              <a:buSzPct val="100000"/>
              <a:buFont typeface="Lato"/>
              <a:buChar char="▷"/>
              <a:tabLst>
                <a:tab pos="914400" algn="l"/>
              </a:tabLst>
            </a:pPr>
            <a:r>
              <a:rPr lang="en-US" sz="3200" dirty="0" smtClean="0"/>
              <a:t>	</a:t>
            </a:r>
            <a:r>
              <a:rPr lang="en-US" sz="4000" dirty="0" smtClean="0"/>
              <a:t>Funding </a:t>
            </a:r>
          </a:p>
          <a:p>
            <a:pPr marL="457200" indent="-228600">
              <a:buClr>
                <a:srgbClr val="677480"/>
              </a:buClr>
              <a:buSzPct val="100000"/>
              <a:buFont typeface="Lato"/>
              <a:buChar char="▷"/>
              <a:tabLst>
                <a:tab pos="914400" algn="l"/>
              </a:tabLst>
            </a:pPr>
            <a:r>
              <a:rPr lang="en-US" sz="4000" dirty="0" smtClean="0"/>
              <a:t>	Staff Resources</a:t>
            </a:r>
          </a:p>
          <a:p>
            <a:pPr marL="457200" indent="-228600">
              <a:buClr>
                <a:srgbClr val="677480"/>
              </a:buClr>
              <a:buSzPct val="100000"/>
              <a:buFont typeface="Lato"/>
              <a:buChar char="▷"/>
              <a:tabLst>
                <a:tab pos="914400" algn="l"/>
              </a:tabLst>
            </a:pPr>
            <a:r>
              <a:rPr lang="en-US" sz="4000" dirty="0" smtClean="0"/>
              <a:t>	Future operations 	&amp; timeline with 	Odessa delivery 	systems</a:t>
            </a:r>
          </a:p>
          <a:p>
            <a:pPr marL="457200" indent="-228600">
              <a:buClr>
                <a:srgbClr val="677480"/>
              </a:buClr>
              <a:buSzPct val="100000"/>
              <a:buFont typeface="Lato"/>
              <a:buChar char="▷"/>
              <a:tabLst>
                <a:tab pos="914400" algn="l"/>
              </a:tabLst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63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ctrTitle" idx="4294967295"/>
          </p:nvPr>
        </p:nvSpPr>
        <p:spPr>
          <a:xfrm>
            <a:off x="1933303" y="646113"/>
            <a:ext cx="5561013" cy="154622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" sz="6000" dirty="0" smtClean="0">
                <a:solidFill>
                  <a:srgbClr val="50758E"/>
                </a:solidFill>
                <a:latin typeface="+mj-lt"/>
              </a:rPr>
              <a:t>Conclusion</a:t>
            </a:r>
            <a:endParaRPr lang="en" sz="6000" dirty="0">
              <a:solidFill>
                <a:srgbClr val="50758E"/>
              </a:solidFill>
              <a:latin typeface="+mj-lt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subTitle" idx="4294967295"/>
          </p:nvPr>
        </p:nvSpPr>
        <p:spPr>
          <a:xfrm>
            <a:off x="1933302" y="2277428"/>
            <a:ext cx="5561013" cy="10477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1" dirty="0">
                <a:solidFill>
                  <a:srgbClr val="2D3047"/>
                </a:solidFill>
              </a:rPr>
              <a:t>Any questions?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4294967295"/>
          </p:nvPr>
        </p:nvSpPr>
        <p:spPr>
          <a:xfrm>
            <a:off x="1933302" y="3747906"/>
            <a:ext cx="5561013" cy="26606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2D3047"/>
                </a:solidFill>
              </a:rPr>
              <a:t>Melissa D</a:t>
            </a:r>
            <a:r>
              <a:rPr lang="en-US" sz="2400" dirty="0" smtClean="0">
                <a:solidFill>
                  <a:srgbClr val="2D3047"/>
                </a:solidFill>
              </a:rPr>
              <a:t>o</a:t>
            </a:r>
            <a:r>
              <a:rPr lang="en" sz="2400" dirty="0" smtClean="0">
                <a:solidFill>
                  <a:srgbClr val="2D3047"/>
                </a:solidFill>
              </a:rPr>
              <a:t>wnes, OCR Ecology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2D3047"/>
                </a:solidFill>
                <a:hlinkClick r:id="rId3"/>
              </a:rPr>
              <a:t>mihi461@ecy.wa.gov</a:t>
            </a:r>
            <a:r>
              <a:rPr lang="en-US" sz="2400" dirty="0" smtClean="0">
                <a:solidFill>
                  <a:srgbClr val="2D3047"/>
                </a:solidFill>
              </a:rPr>
              <a:t> </a:t>
            </a:r>
            <a:endParaRPr lang="en" sz="2400" dirty="0" smtClean="0">
              <a:solidFill>
                <a:srgbClr val="2D3047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2D3047"/>
                </a:solidFill>
              </a:rPr>
              <a:t>(509) 454-4259</a:t>
            </a:r>
            <a:endParaRPr lang="en" sz="2400" dirty="0" smtClean="0">
              <a:solidFill>
                <a:srgbClr val="2D3047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" sz="24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39" y="5872627"/>
            <a:ext cx="878241" cy="878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61952"/>
            <a:ext cx="240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" sz="800" dirty="0" smtClean="0"/>
              <a:t>Presentation template by </a:t>
            </a:r>
            <a:r>
              <a:rPr lang="en" sz="800" u="sng" dirty="0" smtClean="0">
                <a:hlinkClick r:id="rId5"/>
              </a:rPr>
              <a:t>SlidesCarnival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025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CBDL Powerpoint">
      <a:dk1>
        <a:srgbClr val="2D3047"/>
      </a:dk1>
      <a:lt1>
        <a:srgbClr val="D7D0C8"/>
      </a:lt1>
      <a:dk2>
        <a:srgbClr val="666666"/>
      </a:dk2>
      <a:lt2>
        <a:srgbClr val="D8D8D8"/>
      </a:lt2>
      <a:accent1>
        <a:srgbClr val="50758E"/>
      </a:accent1>
      <a:accent2>
        <a:srgbClr val="C7AB6C"/>
      </a:accent2>
      <a:accent3>
        <a:srgbClr val="93827F"/>
      </a:accent3>
      <a:accent4>
        <a:srgbClr val="D7D0C8"/>
      </a:accent4>
      <a:accent5>
        <a:srgbClr val="2D3047"/>
      </a:accent5>
      <a:accent6>
        <a:srgbClr val="963334"/>
      </a:accent6>
      <a:hlink>
        <a:srgbClr val="C7AB6C"/>
      </a:hlink>
      <a:folHlink>
        <a:srgbClr val="C7A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64</Words>
  <Application>Microsoft Office PowerPoint</Application>
  <PresentationFormat>Custom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Raleway</vt:lpstr>
      <vt:lpstr>Lato</vt:lpstr>
      <vt:lpstr>Antonio template</vt:lpstr>
      <vt:lpstr>PSFR – What are we doing now to address concerns?</vt:lpstr>
      <vt:lpstr>PowerPoint Presentation</vt:lpstr>
      <vt:lpstr>Short Term Actions </vt:lpstr>
      <vt:lpstr>Long Term Actions</vt:lpstr>
      <vt:lpstr>Feedroute Hurdles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Becca Freimuth</dc:creator>
  <cp:lastModifiedBy>Gerri Brittain</cp:lastModifiedBy>
  <cp:revision>15</cp:revision>
  <cp:lastPrinted>2017-10-30T23:29:46Z</cp:lastPrinted>
  <dcterms:modified xsi:type="dcterms:W3CDTF">2017-10-31T18:30:10Z</dcterms:modified>
</cp:coreProperties>
</file>